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256" r:id="rId2"/>
    <p:sldId id="257" r:id="rId3"/>
    <p:sldId id="258" r:id="rId4"/>
    <p:sldId id="259" r:id="rId5"/>
    <p:sldId id="261" r:id="rId6"/>
    <p:sldId id="260" r:id="rId7"/>
    <p:sldId id="270" r:id="rId8"/>
    <p:sldId id="271" r:id="rId9"/>
    <p:sldId id="265" r:id="rId10"/>
    <p:sldId id="263" r:id="rId11"/>
    <p:sldId id="262" r:id="rId12"/>
    <p:sldId id="292" r:id="rId13"/>
    <p:sldId id="264" r:id="rId14"/>
    <p:sldId id="266" r:id="rId15"/>
    <p:sldId id="267" r:id="rId16"/>
    <p:sldId id="268" r:id="rId17"/>
    <p:sldId id="269" r:id="rId18"/>
    <p:sldId id="279" r:id="rId19"/>
    <p:sldId id="273" r:id="rId20"/>
    <p:sldId id="278" r:id="rId21"/>
    <p:sldId id="274" r:id="rId22"/>
    <p:sldId id="275" r:id="rId23"/>
    <p:sldId id="276" r:id="rId24"/>
    <p:sldId id="277" r:id="rId25"/>
    <p:sldId id="280" r:id="rId26"/>
    <p:sldId id="281" r:id="rId27"/>
    <p:sldId id="282" r:id="rId28"/>
    <p:sldId id="283" r:id="rId29"/>
    <p:sldId id="284" r:id="rId30"/>
    <p:sldId id="286" r:id="rId31"/>
    <p:sldId id="291" r:id="rId32"/>
    <p:sldId id="288" r:id="rId33"/>
    <p:sldId id="289" r:id="rId34"/>
    <p:sldId id="290" r:id="rId35"/>
    <p:sldId id="293" r:id="rId36"/>
    <p:sldId id="287"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4"/>
    <p:restoredTop sz="92218"/>
  </p:normalViewPr>
  <p:slideViewPr>
    <p:cSldViewPr snapToGrid="0" snapToObjects="1" showGuides="1">
      <p:cViewPr varScale="1">
        <p:scale>
          <a:sx n="112" d="100"/>
          <a:sy n="112" d="100"/>
        </p:scale>
        <p:origin x="520"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1" d="100"/>
          <a:sy n="91" d="100"/>
        </p:scale>
        <p:origin x="2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B3B8624-4FCA-924C-9FD3-21AB1256F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D3E96E47-083B-A14C-B421-F92AF4CBC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72C1F1-DE3D-784F-B7B7-50A16991AC8C}" type="datetimeFigureOut">
              <a:rPr kumimoji="1" lang="zh-TW" altLang="en-US" smtClean="0"/>
              <a:t>2022/8/17</a:t>
            </a:fld>
            <a:endParaRPr kumimoji="1" lang="zh-TW" altLang="en-US"/>
          </a:p>
        </p:txBody>
      </p:sp>
      <p:sp>
        <p:nvSpPr>
          <p:cNvPr id="4" name="頁尾版面配置區 3">
            <a:extLst>
              <a:ext uri="{FF2B5EF4-FFF2-40B4-BE49-F238E27FC236}">
                <a16:creationId xmlns:a16="http://schemas.microsoft.com/office/drawing/2014/main" id="{6B05D0F8-FE23-764F-815F-9F9352E796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18268D83-7939-104A-B09C-C19B920B16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21EDC9-AB55-BE47-838E-172CE0BEF609}" type="slidenum">
              <a:rPr kumimoji="1" lang="zh-TW" altLang="en-US" smtClean="0"/>
              <a:t>‹#›</a:t>
            </a:fld>
            <a:endParaRPr kumimoji="1" lang="zh-TW" altLang="en-US"/>
          </a:p>
        </p:txBody>
      </p:sp>
    </p:spTree>
    <p:extLst>
      <p:ext uri="{BB962C8B-B14F-4D97-AF65-F5344CB8AC3E}">
        <p14:creationId xmlns:p14="http://schemas.microsoft.com/office/powerpoint/2010/main" val="484067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3C86E-296C-FE46-AA32-9F836CE5AFA2}" type="datetimeFigureOut">
              <a:rPr kumimoji="1" lang="zh-TW" altLang="en-US" smtClean="0"/>
              <a:t>2022/8/17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C3E9C-3BC7-4E4B-8524-3D50F40CBA82}" type="slidenum">
              <a:rPr kumimoji="1" lang="zh-TW" altLang="en-US" smtClean="0"/>
              <a:t>‹#›</a:t>
            </a:fld>
            <a:endParaRPr kumimoji="1" lang="zh-TW" altLang="en-US"/>
          </a:p>
        </p:txBody>
      </p:sp>
    </p:spTree>
    <p:extLst>
      <p:ext uri="{BB962C8B-B14F-4D97-AF65-F5344CB8AC3E}">
        <p14:creationId xmlns:p14="http://schemas.microsoft.com/office/powerpoint/2010/main" val="235346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a:t>
            </a:fld>
            <a:endParaRPr kumimoji="1" lang="zh-TW" altLang="en-US"/>
          </a:p>
        </p:txBody>
      </p:sp>
    </p:spTree>
    <p:extLst>
      <p:ext uri="{BB962C8B-B14F-4D97-AF65-F5344CB8AC3E}">
        <p14:creationId xmlns:p14="http://schemas.microsoft.com/office/powerpoint/2010/main" val="181761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use IMDB’s formula to calculate the data result of TMDB</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10</a:t>
            </a:fld>
            <a:endParaRPr kumimoji="1" lang="zh-TW" altLang="en-US"/>
          </a:p>
        </p:txBody>
      </p:sp>
    </p:spTree>
    <p:extLst>
      <p:ext uri="{BB962C8B-B14F-4D97-AF65-F5344CB8AC3E}">
        <p14:creationId xmlns:p14="http://schemas.microsoft.com/office/powerpoint/2010/main" val="1271593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This is the result of the top ten TMDB database which use the IMDB’s formula, and then you can see the column on the right side, which is the original ranking of IMDB</a:t>
            </a:r>
          </a:p>
          <a:p>
            <a:r>
              <a:rPr kumimoji="1" lang="en-US" altLang="zh-TW" dirty="0"/>
              <a:t>This shows that two database has repetitive ranking when using the same formula, which mean the IMDB’s formula is credible</a:t>
            </a:r>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11</a:t>
            </a:fld>
            <a:endParaRPr kumimoji="1" lang="zh-TW" altLang="en-US"/>
          </a:p>
        </p:txBody>
      </p:sp>
    </p:spTree>
    <p:extLst>
      <p:ext uri="{BB962C8B-B14F-4D97-AF65-F5344CB8AC3E}">
        <p14:creationId xmlns:p14="http://schemas.microsoft.com/office/powerpoint/2010/main" val="2535008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use the overview from TMDB database</a:t>
            </a:r>
          </a:p>
          <a:p>
            <a:r>
              <a:rPr kumimoji="1" lang="en-US" altLang="zh-TW" dirty="0"/>
              <a:t>And use TFI-IDF</a:t>
            </a:r>
            <a:r>
              <a:rPr kumimoji="1" lang="zh-TW" altLang="en-US" dirty="0"/>
              <a:t> </a:t>
            </a:r>
            <a:r>
              <a:rPr kumimoji="1" lang="en-US" altLang="zh-TW" dirty="0"/>
              <a:t> to get a vector matrix of 4803*20987</a:t>
            </a:r>
          </a:p>
          <a:p>
            <a:r>
              <a:rPr kumimoji="1" lang="en-US" altLang="zh-TW" dirty="0"/>
              <a:t>And then we do cosine similarity to compare the score of cosine</a:t>
            </a:r>
          </a:p>
          <a:p>
            <a:r>
              <a:rPr kumimoji="1" lang="en-US" altLang="zh-TW" dirty="0"/>
              <a:t>After we get the score, the highest one would be our recommendation</a:t>
            </a:r>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13</a:t>
            </a:fld>
            <a:endParaRPr kumimoji="1" lang="zh-TW" altLang="en-US"/>
          </a:p>
        </p:txBody>
      </p:sp>
    </p:spTree>
    <p:extLst>
      <p:ext uri="{BB962C8B-B14F-4D97-AF65-F5344CB8AC3E}">
        <p14:creationId xmlns:p14="http://schemas.microsoft.com/office/powerpoint/2010/main" val="37506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This is the recommend result when we use </a:t>
            </a:r>
            <a:r>
              <a:rPr lang="en" altLang="zh-TW" i="1" dirty="0">
                <a:solidFill>
                  <a:schemeClr val="accent2"/>
                </a:solidFill>
              </a:rPr>
              <a:t>The Lord of the Rings: The Fellowship of the Ring to be the as the original movie</a:t>
            </a:r>
            <a:endParaRPr lang="en" altLang="zh-TW" i="1" dirty="0">
              <a:solidFill>
                <a:schemeClr val="accent2"/>
              </a:solidFill>
              <a:latin typeface="新細明體" panose="02020500000000000000" pitchFamily="18" charset="-120"/>
            </a:endParaRPr>
          </a:p>
          <a:p>
            <a:r>
              <a:rPr kumimoji="1" lang="en-US" altLang="zh-TW" dirty="0"/>
              <a:t>Top five is the serios of the lord of the rings</a:t>
            </a:r>
          </a:p>
          <a:p>
            <a:r>
              <a:rPr kumimoji="1" lang="en-US" altLang="zh-TW" dirty="0"/>
              <a:t>And the rest is recommend based on some keyworks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14</a:t>
            </a:fld>
            <a:endParaRPr kumimoji="1" lang="zh-TW" altLang="en-US"/>
          </a:p>
        </p:txBody>
      </p:sp>
    </p:spTree>
    <p:extLst>
      <p:ext uri="{BB962C8B-B14F-4D97-AF65-F5344CB8AC3E}">
        <p14:creationId xmlns:p14="http://schemas.microsoft.com/office/powerpoint/2010/main" val="2903962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turn </a:t>
            </a:r>
            <a:r>
              <a:rPr kumimoji="1" lang="en" altLang="zh-TW" dirty="0"/>
              <a:t>Title, Cast, Director, Keywords, Genres, Overview to an </a:t>
            </a:r>
            <a:r>
              <a:rPr kumimoji="1" lang="en-US" altLang="zh-TW" dirty="0"/>
              <a:t>array list</a:t>
            </a:r>
          </a:p>
          <a:p>
            <a:r>
              <a:rPr kumimoji="1" lang="en-US" altLang="zh-TW" dirty="0"/>
              <a:t>And then do the </a:t>
            </a:r>
            <a:r>
              <a:rPr kumimoji="1" lang="en-US" altLang="zh-TW" dirty="0" err="1"/>
              <a:t>CountVectorizer</a:t>
            </a:r>
            <a:r>
              <a:rPr kumimoji="1" lang="en-US" altLang="zh-TW" dirty="0"/>
              <a:t>, Cosine Similarity and get recommend</a:t>
            </a:r>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16</a:t>
            </a:fld>
            <a:endParaRPr kumimoji="1" lang="zh-TW" altLang="en-US"/>
          </a:p>
        </p:txBody>
      </p:sp>
    </p:spTree>
    <p:extLst>
      <p:ext uri="{BB962C8B-B14F-4D97-AF65-F5344CB8AC3E}">
        <p14:creationId xmlns:p14="http://schemas.microsoft.com/office/powerpoint/2010/main" val="18041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This is the result, On the right you can clearly see why it is recommended</a:t>
            </a:r>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17</a:t>
            </a:fld>
            <a:endParaRPr kumimoji="1" lang="zh-TW" altLang="en-US"/>
          </a:p>
        </p:txBody>
      </p:sp>
    </p:spTree>
    <p:extLst>
      <p:ext uri="{BB962C8B-B14F-4D97-AF65-F5344CB8AC3E}">
        <p14:creationId xmlns:p14="http://schemas.microsoft.com/office/powerpoint/2010/main" val="261353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take </a:t>
            </a:r>
            <a:r>
              <a:rPr kumimoji="1" lang="en-US" altLang="zh-TW" dirty="0" err="1"/>
              <a:t>Countcbectorizer</a:t>
            </a:r>
            <a:r>
              <a:rPr kumimoji="1" lang="zh-TW" altLang="en-US" dirty="0"/>
              <a:t> </a:t>
            </a:r>
            <a:r>
              <a:rPr kumimoji="1" lang="en-US" altLang="zh-TW" dirty="0"/>
              <a:t>as</a:t>
            </a:r>
            <a:r>
              <a:rPr kumimoji="1" lang="zh-TW" altLang="en-US" dirty="0"/>
              <a:t>Ｘ</a:t>
            </a:r>
            <a:endParaRPr kumimoji="1" lang="en-US" altLang="zh-TW" dirty="0"/>
          </a:p>
          <a:p>
            <a:r>
              <a:rPr kumimoji="1" lang="en-US" altLang="zh-TW" dirty="0"/>
              <a:t>Since This is a data without a label, so we create Y by ourselves. We take the cosine similar of second highest movie as Y</a:t>
            </a:r>
          </a:p>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19</a:t>
            </a:fld>
            <a:endParaRPr kumimoji="1" lang="zh-TW" altLang="en-US"/>
          </a:p>
        </p:txBody>
      </p:sp>
    </p:spTree>
    <p:extLst>
      <p:ext uri="{BB962C8B-B14F-4D97-AF65-F5344CB8AC3E}">
        <p14:creationId xmlns:p14="http://schemas.microsoft.com/office/powerpoint/2010/main" val="91817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 accuracy is only 0.13</a:t>
            </a:r>
          </a:p>
          <a:p>
            <a:r>
              <a:rPr kumimoji="1" lang="en-US" altLang="zh-TW" dirty="0"/>
              <a:t>Well, it’s Not high. But, it works!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20</a:t>
            </a:fld>
            <a:endParaRPr kumimoji="1" lang="zh-TW" altLang="en-US"/>
          </a:p>
        </p:txBody>
      </p:sp>
    </p:spTree>
    <p:extLst>
      <p:ext uri="{BB962C8B-B14F-4D97-AF65-F5344CB8AC3E}">
        <p14:creationId xmlns:p14="http://schemas.microsoft.com/office/powerpoint/2010/main" val="427574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This is the result when we use two the lord of ring movie,</a:t>
            </a:r>
          </a:p>
          <a:p>
            <a:r>
              <a:rPr kumimoji="1" lang="en-US" altLang="zh-TW" dirty="0"/>
              <a:t>The recommend would be the lord of ring movie as well</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21</a:t>
            </a:fld>
            <a:endParaRPr kumimoji="1" lang="zh-TW" altLang="en-US"/>
          </a:p>
        </p:txBody>
      </p:sp>
    </p:spTree>
    <p:extLst>
      <p:ext uri="{BB962C8B-B14F-4D97-AF65-F5344CB8AC3E}">
        <p14:creationId xmlns:p14="http://schemas.microsoft.com/office/powerpoint/2010/main" val="3765051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And we use three random movies, is </a:t>
            </a:r>
            <a:r>
              <a:rPr kumimoji="1" lang="en-US" altLang="zh-TW" dirty="0" err="1"/>
              <a:t>recommd</a:t>
            </a:r>
            <a:r>
              <a:rPr kumimoji="1" lang="en-US" altLang="zh-TW" dirty="0"/>
              <a:t> a movie based on </a:t>
            </a:r>
            <a:r>
              <a:rPr kumimoji="1" lang="en-US" altLang="zh-TW" sz="1200" dirty="0">
                <a:solidFill>
                  <a:schemeClr val="accent2"/>
                </a:solidFill>
              </a:rPr>
              <a:t>Genres, in here is drama</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22</a:t>
            </a:fld>
            <a:endParaRPr kumimoji="1" lang="zh-TW" altLang="en-US"/>
          </a:p>
        </p:txBody>
      </p:sp>
    </p:spTree>
    <p:extLst>
      <p:ext uri="{BB962C8B-B14F-4D97-AF65-F5344CB8AC3E}">
        <p14:creationId xmlns:p14="http://schemas.microsoft.com/office/powerpoint/2010/main" val="18515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These are the platforms we often use to watch movies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a:t>
            </a:fld>
            <a:endParaRPr kumimoji="1" lang="zh-TW" altLang="en-US"/>
          </a:p>
        </p:txBody>
      </p:sp>
    </p:spTree>
    <p:extLst>
      <p:ext uri="{BB962C8B-B14F-4D97-AF65-F5344CB8AC3E}">
        <p14:creationId xmlns:p14="http://schemas.microsoft.com/office/powerpoint/2010/main" val="222269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put </a:t>
            </a:r>
            <a:r>
              <a:rPr lang="en" altLang="zh-TW" b="0" i="0" dirty="0">
                <a:solidFill>
                  <a:schemeClr val="accent6"/>
                </a:solidFill>
                <a:effectLst/>
                <a:latin typeface="Menlo" panose="020B0609030804020204" pitchFamily="49" charset="0"/>
              </a:rPr>
              <a:t>The Matrix, The Matrix Reloaded, Speed, Point Break</a:t>
            </a:r>
          </a:p>
          <a:p>
            <a:r>
              <a:rPr kumimoji="1" lang="en" altLang="zh-TW" b="0" i="0" dirty="0">
                <a:solidFill>
                  <a:schemeClr val="accent6"/>
                </a:solidFill>
                <a:effectLst/>
                <a:latin typeface="Menlo" panose="020B0609030804020204" pitchFamily="49" charset="0"/>
              </a:rPr>
              <a:t>It recommend </a:t>
            </a:r>
            <a:r>
              <a:rPr lang="en" altLang="zh-TW" b="0" i="0" dirty="0">
                <a:solidFill>
                  <a:schemeClr val="accent1"/>
                </a:solidFill>
                <a:effectLst/>
                <a:latin typeface="Menlo" panose="020B0609030804020204" pitchFamily="49" charset="0"/>
              </a:rPr>
              <a:t>The Matrix Revolutions </a:t>
            </a:r>
          </a:p>
          <a:p>
            <a:r>
              <a:rPr kumimoji="1" lang="en" altLang="zh-TW" b="0" i="0" dirty="0">
                <a:solidFill>
                  <a:schemeClr val="accent1"/>
                </a:solidFill>
                <a:effectLst/>
                <a:latin typeface="Menlo" panose="020B0609030804020204" pitchFamily="49" charset="0"/>
              </a:rPr>
              <a:t>And the reason is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23</a:t>
            </a:fld>
            <a:endParaRPr kumimoji="1" lang="zh-TW" altLang="en-US"/>
          </a:p>
        </p:txBody>
      </p:sp>
    </p:spTree>
    <p:extLst>
      <p:ext uri="{BB962C8B-B14F-4D97-AF65-F5344CB8AC3E}">
        <p14:creationId xmlns:p14="http://schemas.microsoft.com/office/powerpoint/2010/main" val="2372725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They are all performed by </a:t>
            </a:r>
            <a:r>
              <a:rPr kumimoji="1" lang="zh-TW" altLang="en-US" dirty="0"/>
              <a:t>‘</a:t>
            </a:r>
            <a:r>
              <a:rPr kumimoji="1" lang="en-US" altLang="zh-TW" dirty="0"/>
              <a:t>ki a nu  </a:t>
            </a:r>
            <a:r>
              <a:rPr kumimoji="1" lang="en-US" altLang="zh-TW" dirty="0" err="1"/>
              <a:t>rivs</a:t>
            </a:r>
            <a:r>
              <a:rPr kumimoji="1" lang="en-US" altLang="zh-TW" dirty="0"/>
              <a:t>’</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24</a:t>
            </a:fld>
            <a:endParaRPr kumimoji="1" lang="zh-TW" altLang="en-US"/>
          </a:p>
        </p:txBody>
      </p:sp>
    </p:spTree>
    <p:extLst>
      <p:ext uri="{BB962C8B-B14F-4D97-AF65-F5344CB8AC3E}">
        <p14:creationId xmlns:p14="http://schemas.microsoft.com/office/powerpoint/2010/main" val="61912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200" dirty="0"/>
              <a:t>MLP (Multi-layer perception)</a:t>
            </a:r>
            <a:endParaRPr kumimoji="1" lang="zh-TW" altLang="en-US" sz="1200" dirty="0"/>
          </a:p>
          <a:p>
            <a:r>
              <a:rPr kumimoji="1" lang="en-US" altLang="zh-TW" dirty="0"/>
              <a:t>Use neural network do deep learning</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25</a:t>
            </a:fld>
            <a:endParaRPr kumimoji="1" lang="zh-TW" altLang="en-US"/>
          </a:p>
        </p:txBody>
      </p:sp>
    </p:spTree>
    <p:extLst>
      <p:ext uri="{BB962C8B-B14F-4D97-AF65-F5344CB8AC3E}">
        <p14:creationId xmlns:p14="http://schemas.microsoft.com/office/powerpoint/2010/main" val="291415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err="1"/>
              <a:t>CountVectorizer</a:t>
            </a:r>
            <a:r>
              <a:rPr kumimoji="1" lang="en-US" altLang="zh-TW" dirty="0"/>
              <a:t> has 34242</a:t>
            </a:r>
            <a:r>
              <a:rPr kumimoji="1" lang="zh-TW" altLang="en-US" dirty="0"/>
              <a:t> </a:t>
            </a:r>
            <a:r>
              <a:rPr kumimoji="1" lang="en-US" altLang="zh-TW" dirty="0"/>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There are four hidden layer-&gt;</a:t>
            </a:r>
            <a:r>
              <a:rPr kumimoji="1" lang="zh-TW" altLang="en-US" dirty="0"/>
              <a:t> </a:t>
            </a:r>
            <a:r>
              <a:rPr kumimoji="1" lang="en-US" altLang="zh-TW" dirty="0"/>
              <a:t>they are all </a:t>
            </a:r>
            <a:r>
              <a:rPr lang="en" altLang="zh-TW" sz="1200" b="0" i="0" kern="1200" dirty="0">
                <a:solidFill>
                  <a:schemeClr val="tx1"/>
                </a:solidFill>
                <a:effectLst/>
                <a:latin typeface="+mn-lt"/>
                <a:ea typeface="+mn-ea"/>
                <a:cs typeface="+mn-cs"/>
              </a:rPr>
              <a:t>Activation function</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which is </a:t>
            </a:r>
            <a:r>
              <a:rPr lang="en-US" altLang="zh-TW" sz="1200" b="0" i="0" kern="1200" dirty="0" err="1">
                <a:solidFill>
                  <a:schemeClr val="tx1"/>
                </a:solidFill>
                <a:effectLst/>
                <a:latin typeface="+mn-lt"/>
                <a:ea typeface="+mn-ea"/>
                <a:cs typeface="+mn-cs"/>
              </a:rPr>
              <a:t>relu</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The final output</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function is </a:t>
            </a:r>
            <a:r>
              <a:rPr lang="en-US" altLang="zh-TW" sz="1200" b="0" i="0" kern="1200" dirty="0" err="1">
                <a:solidFill>
                  <a:schemeClr val="tx1"/>
                </a:solidFill>
                <a:effectLst/>
                <a:latin typeface="+mn-lt"/>
                <a:ea typeface="+mn-ea"/>
                <a:cs typeface="+mn-cs"/>
              </a:rPr>
              <a:t>softmax</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In total output 4363 class comes from our 4363 movies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And the total </a:t>
            </a:r>
            <a:r>
              <a:rPr kumimoji="1" lang="en-US" altLang="zh-TW" dirty="0"/>
              <a:t>parameters is 19,840,907</a:t>
            </a:r>
            <a:endParaRPr kumimoji="1"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26</a:t>
            </a:fld>
            <a:endParaRPr kumimoji="1" lang="zh-TW" altLang="en-US"/>
          </a:p>
        </p:txBody>
      </p:sp>
    </p:spTree>
    <p:extLst>
      <p:ext uri="{BB962C8B-B14F-4D97-AF65-F5344CB8AC3E}">
        <p14:creationId xmlns:p14="http://schemas.microsoft.com/office/powerpoint/2010/main" val="3558275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 result of the Loss accuracy</a:t>
            </a:r>
          </a:p>
          <a:p>
            <a:r>
              <a:rPr kumimoji="1" lang="en-US" altLang="zh-TW" dirty="0"/>
              <a:t>Is, Training is getting better</a:t>
            </a:r>
          </a:p>
          <a:p>
            <a:r>
              <a:rPr kumimoji="1" lang="en-US" altLang="zh-TW" dirty="0"/>
              <a:t>But validation seems not </a:t>
            </a:r>
            <a:r>
              <a:rPr kumimoji="1" lang="en-US" altLang="zh-TW" dirty="0" err="1"/>
              <a:t>haha</a:t>
            </a:r>
            <a:endParaRPr kumimoji="1" lang="en-US" altLang="zh-TW"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27</a:t>
            </a:fld>
            <a:endParaRPr kumimoji="1" lang="zh-TW" altLang="en-US"/>
          </a:p>
        </p:txBody>
      </p:sp>
    </p:spTree>
    <p:extLst>
      <p:ext uri="{BB962C8B-B14F-4D97-AF65-F5344CB8AC3E}">
        <p14:creationId xmlns:p14="http://schemas.microsoft.com/office/powerpoint/2010/main" val="405918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When we put two the lord of ring movie,</a:t>
            </a:r>
          </a:p>
          <a:p>
            <a:endParaRPr kumimoji="1" lang="en-US" altLang="zh-TW" dirty="0"/>
          </a:p>
          <a:p>
            <a:r>
              <a:rPr kumimoji="1" lang="en-US" altLang="zh-TW" dirty="0"/>
              <a:t>The result of logic regression is the lord of ring</a:t>
            </a:r>
          </a:p>
          <a:p>
            <a:r>
              <a:rPr kumimoji="1" lang="en-US" altLang="zh-TW" dirty="0"/>
              <a:t>But the result of MLP is hobbit</a:t>
            </a:r>
          </a:p>
          <a:p>
            <a:r>
              <a:rPr kumimoji="1" lang="en-US" altLang="zh-TW" dirty="0"/>
              <a:t>Well they come from the same serious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28</a:t>
            </a:fld>
            <a:endParaRPr kumimoji="1" lang="zh-TW" altLang="en-US"/>
          </a:p>
        </p:txBody>
      </p:sp>
    </p:spTree>
    <p:extLst>
      <p:ext uri="{BB962C8B-B14F-4D97-AF65-F5344CB8AC3E}">
        <p14:creationId xmlns:p14="http://schemas.microsoft.com/office/powerpoint/2010/main" val="2180434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When we use three random movies  </a:t>
            </a:r>
          </a:p>
          <a:p>
            <a:r>
              <a:rPr kumimoji="1" lang="en-US" altLang="zh-TW" dirty="0"/>
              <a:t>part not only consider genres</a:t>
            </a:r>
          </a:p>
          <a:p>
            <a:r>
              <a:rPr kumimoji="1" lang="en-US" altLang="zh-TW" dirty="0"/>
              <a:t>But also use the keywords of overview</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29</a:t>
            </a:fld>
            <a:endParaRPr kumimoji="1" lang="zh-TW" altLang="en-US"/>
          </a:p>
        </p:txBody>
      </p:sp>
    </p:spTree>
    <p:extLst>
      <p:ext uri="{BB962C8B-B14F-4D97-AF65-F5344CB8AC3E}">
        <p14:creationId xmlns:p14="http://schemas.microsoft.com/office/powerpoint/2010/main" val="1086978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200" dirty="0">
                <a:solidFill>
                  <a:schemeClr val="accent2"/>
                </a:solidFill>
              </a:rPr>
              <a:t>Same as Logistic Regression, all movies are form </a:t>
            </a:r>
            <a:r>
              <a:rPr kumimoji="1" lang="en-US" altLang="zh-TW" dirty="0"/>
              <a:t>ki a nu  </a:t>
            </a:r>
            <a:r>
              <a:rPr kumimoji="1" lang="en-US" altLang="zh-TW" dirty="0" err="1"/>
              <a:t>rivs</a:t>
            </a:r>
            <a:r>
              <a:rPr kumimoji="1" lang="en-US" altLang="zh-TW" dirty="0"/>
              <a:t>’</a:t>
            </a:r>
            <a:endParaRPr kumimoji="1" lang="zh-TW" altLang="en-US" sz="1200" dirty="0">
              <a:solidFill>
                <a:schemeClr val="accent2"/>
              </a:solidFill>
            </a:endParaRPr>
          </a:p>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30</a:t>
            </a:fld>
            <a:endParaRPr kumimoji="1" lang="zh-TW" altLang="en-US"/>
          </a:p>
        </p:txBody>
      </p:sp>
    </p:spTree>
    <p:extLst>
      <p:ext uri="{BB962C8B-B14F-4D97-AF65-F5344CB8AC3E}">
        <p14:creationId xmlns:p14="http://schemas.microsoft.com/office/powerpoint/2010/main" val="4263459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31</a:t>
            </a:fld>
            <a:endParaRPr kumimoji="1" lang="zh-TW" altLang="en-US"/>
          </a:p>
        </p:txBody>
      </p:sp>
    </p:spTree>
    <p:extLst>
      <p:ext uri="{BB962C8B-B14F-4D97-AF65-F5344CB8AC3E}">
        <p14:creationId xmlns:p14="http://schemas.microsoft.com/office/powerpoint/2010/main" val="3281010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want to add History wright</a:t>
            </a:r>
            <a:r>
              <a:rPr kumimoji="1" lang="zh-TW" altLang="en-US" dirty="0"/>
              <a:t>，</a:t>
            </a:r>
            <a:r>
              <a:rPr kumimoji="1" lang="en-US" altLang="zh-TW" dirty="0"/>
              <a:t>which means the closer time, the higher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a:t>
            </a:r>
            <a:r>
              <a:rPr kumimoji="1" lang="zh-TW" altLang="en-US" dirty="0"/>
              <a:t>因為我們可以組合多個電影的</a:t>
            </a:r>
            <a:r>
              <a:rPr kumimoji="1" lang="en-US" altLang="zh-TW" dirty="0"/>
              <a:t>feature</a:t>
            </a:r>
            <a:r>
              <a:rPr kumimoji="1" lang="zh-TW" altLang="en-US" dirty="0"/>
              <a:t>，並且</a:t>
            </a:r>
            <a:r>
              <a:rPr kumimoji="1" lang="zh-CN" altLang="en-US" dirty="0"/>
              <a:t>都是算每個關鍵字出現的次數，所以可以透過權重來增減</a:t>
            </a:r>
            <a:endParaRPr kumimoji="1" lang="zh-TW" altLang="en-US" dirty="0"/>
          </a:p>
          <a:p>
            <a:endParaRPr kumimoji="1" lang="en-US" altLang="zh-TW"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32</a:t>
            </a:fld>
            <a:endParaRPr kumimoji="1" lang="zh-TW" altLang="en-US"/>
          </a:p>
        </p:txBody>
      </p:sp>
    </p:spTree>
    <p:extLst>
      <p:ext uri="{BB962C8B-B14F-4D97-AF65-F5344CB8AC3E}">
        <p14:creationId xmlns:p14="http://schemas.microsoft.com/office/powerpoint/2010/main" val="395467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When</a:t>
            </a:r>
            <a:r>
              <a:rPr kumimoji="1" lang="zh-TW" altLang="en-US" dirty="0"/>
              <a:t> </a:t>
            </a:r>
            <a:r>
              <a:rPr kumimoji="1" lang="en-US" altLang="zh-TW" dirty="0"/>
              <a:t>we</a:t>
            </a:r>
            <a:r>
              <a:rPr kumimoji="1" lang="zh-TW" altLang="en-US" dirty="0"/>
              <a:t> </a:t>
            </a:r>
            <a:r>
              <a:rPr kumimoji="1" lang="en-US" altLang="zh-TW" dirty="0"/>
              <a:t>talk</a:t>
            </a:r>
            <a:r>
              <a:rPr kumimoji="1" lang="zh-TW" altLang="en-US" dirty="0"/>
              <a:t> </a:t>
            </a:r>
            <a:r>
              <a:rPr kumimoji="1" lang="en-US" altLang="zh-TW" dirty="0"/>
              <a:t>about</a:t>
            </a:r>
            <a:r>
              <a:rPr kumimoji="1" lang="zh-TW" altLang="en-US" dirty="0"/>
              <a:t> </a:t>
            </a:r>
            <a:r>
              <a:rPr kumimoji="1" lang="en-US" altLang="zh-TW" dirty="0"/>
              <a:t>the</a:t>
            </a:r>
            <a:r>
              <a:rPr kumimoji="1" lang="zh-TW" altLang="en-US" dirty="0"/>
              <a:t> </a:t>
            </a:r>
            <a:r>
              <a:rPr kumimoji="1" lang="en-US" altLang="zh-TW" dirty="0"/>
              <a:t>trending</a:t>
            </a:r>
            <a:r>
              <a:rPr kumimoji="1" lang="zh-TW" altLang="en-US" dirty="0"/>
              <a:t> </a:t>
            </a:r>
            <a:r>
              <a:rPr kumimoji="1" lang="en-US" altLang="zh-TW" dirty="0"/>
              <a:t>movie</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a:t>
            </a:fld>
            <a:endParaRPr kumimoji="1" lang="zh-TW" altLang="en-US"/>
          </a:p>
        </p:txBody>
      </p:sp>
    </p:spTree>
    <p:extLst>
      <p:ext uri="{BB962C8B-B14F-4D97-AF65-F5344CB8AC3E}">
        <p14:creationId xmlns:p14="http://schemas.microsoft.com/office/powerpoint/2010/main" val="1498954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want to add weight based on feature to effect the final score</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33</a:t>
            </a:fld>
            <a:endParaRPr kumimoji="1" lang="zh-TW" altLang="en-US"/>
          </a:p>
        </p:txBody>
      </p:sp>
    </p:spTree>
    <p:extLst>
      <p:ext uri="{BB962C8B-B14F-4D97-AF65-F5344CB8AC3E}">
        <p14:creationId xmlns:p14="http://schemas.microsoft.com/office/powerpoint/2010/main" val="1246450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Because the results output by MLP are all probabilities,</a:t>
            </a:r>
          </a:p>
          <a:p>
            <a:r>
              <a:rPr kumimoji="1" lang="en" altLang="zh-TW" dirty="0"/>
              <a:t>And traditionally, only we will only get the the highest scores of the classification results </a:t>
            </a:r>
          </a:p>
          <a:p>
            <a:endParaRPr kumimoji="1" lang="en" altLang="zh-TW" dirty="0"/>
          </a:p>
          <a:p>
            <a:r>
              <a:rPr kumimoji="1" lang="en" altLang="zh-TW" dirty="0"/>
              <a:t>Therefore, we would want to add multiple recommendations in the future</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34</a:t>
            </a:fld>
            <a:endParaRPr kumimoji="1" lang="zh-TW" altLang="en-US"/>
          </a:p>
        </p:txBody>
      </p:sp>
    </p:spTree>
    <p:extLst>
      <p:ext uri="{BB962C8B-B14F-4D97-AF65-F5344CB8AC3E}">
        <p14:creationId xmlns:p14="http://schemas.microsoft.com/office/powerpoint/2010/main" val="4158894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 accuracy of logistic regression and MLP  is Because we use cosine similarity as y, the result will not the same as Y</a:t>
            </a:r>
          </a:p>
          <a:p>
            <a:r>
              <a:rPr kumimoji="1" lang="en-US" altLang="zh-TW" dirty="0"/>
              <a:t>So we would like to find a better solution to solve this problem</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35</a:t>
            </a:fld>
            <a:endParaRPr kumimoji="1" lang="zh-TW" altLang="en-US"/>
          </a:p>
        </p:txBody>
      </p:sp>
    </p:spTree>
    <p:extLst>
      <p:ext uri="{BB962C8B-B14F-4D97-AF65-F5344CB8AC3E}">
        <p14:creationId xmlns:p14="http://schemas.microsoft.com/office/powerpoint/2010/main" val="282188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dirty="0"/>
              <a:t>The</a:t>
            </a:r>
            <a:r>
              <a:rPr kumimoji="1" lang="zh-TW" altLang="en-US" dirty="0"/>
              <a:t> </a:t>
            </a:r>
            <a:r>
              <a:rPr kumimoji="1" lang="en-US" altLang="zh-TW" dirty="0"/>
              <a:t>recommendation</a:t>
            </a:r>
            <a:r>
              <a:rPr kumimoji="1" lang="zh-TW" altLang="en-US" dirty="0"/>
              <a:t> </a:t>
            </a:r>
            <a:r>
              <a:rPr kumimoji="1" lang="en-US" altLang="zh-TW" dirty="0"/>
              <a:t>system</a:t>
            </a:r>
            <a:r>
              <a:rPr kumimoji="1" lang="zh-TW" altLang="en-US" dirty="0"/>
              <a:t> </a:t>
            </a:r>
            <a:r>
              <a:rPr kumimoji="1" lang="en-US" altLang="zh-TW" dirty="0"/>
              <a:t>would</a:t>
            </a:r>
            <a:r>
              <a:rPr kumimoji="1" lang="zh-TW" altLang="en-US" dirty="0"/>
              <a:t> </a:t>
            </a:r>
            <a:r>
              <a:rPr kumimoji="1" lang="en-US" altLang="zh-TW" dirty="0"/>
              <a:t>base</a:t>
            </a:r>
            <a:r>
              <a:rPr kumimoji="1" lang="zh-TW" altLang="en-US" dirty="0"/>
              <a:t> </a:t>
            </a:r>
            <a:r>
              <a:rPr kumimoji="1" lang="en-US" altLang="zh-TW" dirty="0"/>
              <a:t>on</a:t>
            </a:r>
            <a:r>
              <a:rPr kumimoji="1" lang="zh-TW" altLang="en-US" dirty="0"/>
              <a:t> </a:t>
            </a:r>
            <a:r>
              <a:rPr kumimoji="1" lang="en-US" altLang="zh-TW" dirty="0"/>
              <a:t>several</a:t>
            </a:r>
            <a:r>
              <a:rPr kumimoji="1" lang="zh-TW" altLang="en-US" dirty="0"/>
              <a:t> </a:t>
            </a:r>
            <a:r>
              <a:rPr kumimoji="1" lang="en-US" altLang="zh-TW" dirty="0"/>
              <a:t>factors,</a:t>
            </a:r>
            <a:r>
              <a:rPr kumimoji="1" lang="zh-TW" altLang="en-US" dirty="0"/>
              <a:t> </a:t>
            </a:r>
            <a:r>
              <a:rPr kumimoji="1" lang="en-US" altLang="zh-TW" dirty="0"/>
              <a:t>including</a:t>
            </a:r>
            <a:r>
              <a:rPr kumimoji="1" lang="zh-TW" altLang="en-US" dirty="0"/>
              <a:t> </a:t>
            </a:r>
            <a:r>
              <a:rPr kumimoji="1" lang="en-US" altLang="zh-TW" sz="1200" dirty="0">
                <a:solidFill>
                  <a:schemeClr val="accent1">
                    <a:lumMod val="60000"/>
                    <a:lumOff val="40000"/>
                  </a:schemeClr>
                </a:solidFill>
              </a:rPr>
              <a:t>Release Date,</a:t>
            </a:r>
            <a:r>
              <a:rPr kumimoji="1" lang="zh-TW" altLang="en-US" sz="1200" dirty="0">
                <a:solidFill>
                  <a:schemeClr val="accent1">
                    <a:lumMod val="60000"/>
                    <a:lumOff val="40000"/>
                  </a:schemeClr>
                </a:solidFill>
              </a:rPr>
              <a:t> </a:t>
            </a:r>
            <a:r>
              <a:rPr kumimoji="1" lang="en-US" altLang="zh-TW" sz="1200" dirty="0">
                <a:solidFill>
                  <a:schemeClr val="accent2">
                    <a:lumMod val="60000"/>
                    <a:lumOff val="40000"/>
                  </a:schemeClr>
                </a:solidFill>
              </a:rPr>
              <a:t>Views,</a:t>
            </a:r>
            <a:r>
              <a:rPr kumimoji="1" lang="zh-TW" altLang="en-US" sz="1200" dirty="0">
                <a:solidFill>
                  <a:schemeClr val="accent2">
                    <a:lumMod val="60000"/>
                    <a:lumOff val="40000"/>
                  </a:schemeClr>
                </a:solidFill>
              </a:rPr>
              <a:t> </a:t>
            </a:r>
            <a:r>
              <a:rPr kumimoji="1" lang="en-US" altLang="zh-TW" sz="1200" dirty="0">
                <a:solidFill>
                  <a:schemeClr val="accent4">
                    <a:lumMod val="60000"/>
                    <a:lumOff val="40000"/>
                  </a:schemeClr>
                </a:solidFill>
              </a:rPr>
              <a:t>Popularity,</a:t>
            </a:r>
            <a:r>
              <a:rPr kumimoji="1" lang="zh-TW" altLang="en-US" sz="1200" dirty="0">
                <a:solidFill>
                  <a:schemeClr val="accent4">
                    <a:lumMod val="60000"/>
                    <a:lumOff val="40000"/>
                  </a:schemeClr>
                </a:solidFill>
              </a:rPr>
              <a:t> </a:t>
            </a:r>
            <a:r>
              <a:rPr kumimoji="1" lang="en-US" altLang="zh-TW" sz="1200" dirty="0">
                <a:solidFill>
                  <a:schemeClr val="accent6">
                    <a:lumMod val="60000"/>
                    <a:lumOff val="40000"/>
                  </a:schemeClr>
                </a:solidFill>
              </a:rPr>
              <a:t>Genre,</a:t>
            </a:r>
            <a:r>
              <a:rPr kumimoji="1" lang="zh-TW" altLang="en-US" sz="1200" dirty="0">
                <a:solidFill>
                  <a:schemeClr val="accent6">
                    <a:lumMod val="60000"/>
                    <a:lumOff val="40000"/>
                  </a:schemeClr>
                </a:solidFill>
              </a:rPr>
              <a:t> </a:t>
            </a:r>
            <a:r>
              <a:rPr kumimoji="1" lang="en-US" altLang="zh-TW" sz="1200" dirty="0">
                <a:solidFill>
                  <a:schemeClr val="accent6">
                    <a:lumMod val="60000"/>
                    <a:lumOff val="40000"/>
                  </a:schemeClr>
                </a:solidFill>
              </a:rPr>
              <a:t>and</a:t>
            </a:r>
            <a:r>
              <a:rPr kumimoji="1" lang="zh-TW" altLang="en-US" sz="1200" dirty="0">
                <a:solidFill>
                  <a:schemeClr val="accent6">
                    <a:lumMod val="60000"/>
                    <a:lumOff val="40000"/>
                  </a:schemeClr>
                </a:solidFill>
              </a:rPr>
              <a:t> </a:t>
            </a:r>
            <a:r>
              <a:rPr kumimoji="1" lang="en-US" altLang="zh-TW" sz="1200" dirty="0">
                <a:solidFill>
                  <a:schemeClr val="accent6">
                    <a:lumMod val="60000"/>
                    <a:lumOff val="40000"/>
                  </a:schemeClr>
                </a:solidFill>
              </a:rPr>
              <a:t>the</a:t>
            </a:r>
            <a:r>
              <a:rPr kumimoji="1" lang="zh-TW" altLang="en-US" sz="1200" dirty="0">
                <a:solidFill>
                  <a:schemeClr val="accent6">
                    <a:lumMod val="60000"/>
                    <a:lumOff val="40000"/>
                  </a:schemeClr>
                </a:solidFill>
              </a:rPr>
              <a:t> </a:t>
            </a:r>
            <a:r>
              <a:rPr kumimoji="1" lang="en-US" altLang="zh-TW" sz="1200" dirty="0">
                <a:solidFill>
                  <a:srgbClr val="FF7E79"/>
                </a:solidFill>
              </a:rPr>
              <a:t>Sponsor</a:t>
            </a:r>
            <a:endParaRPr kumimoji="1" lang="zh-TW" altLang="en-US" sz="1200" dirty="0">
              <a:solidFill>
                <a:schemeClr val="accent6">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sz="1200"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sz="1200" dirty="0">
              <a:solidFill>
                <a:schemeClr val="accent1">
                  <a:lumMod val="60000"/>
                  <a:lumOff val="40000"/>
                </a:schemeClr>
              </a:solidFill>
            </a:endParaRPr>
          </a:p>
          <a:p>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4</a:t>
            </a:fld>
            <a:endParaRPr kumimoji="1" lang="zh-TW" altLang="en-US"/>
          </a:p>
        </p:txBody>
      </p:sp>
    </p:spTree>
    <p:extLst>
      <p:ext uri="{BB962C8B-B14F-4D97-AF65-F5344CB8AC3E}">
        <p14:creationId xmlns:p14="http://schemas.microsoft.com/office/powerpoint/2010/main" val="250065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So</a:t>
            </a:r>
            <a:r>
              <a:rPr kumimoji="1" lang="zh-TW" altLang="en-US" dirty="0"/>
              <a:t> </a:t>
            </a:r>
            <a:r>
              <a:rPr kumimoji="1" lang="en-US" altLang="zh-TW" dirty="0"/>
              <a:t>we</a:t>
            </a:r>
            <a:r>
              <a:rPr kumimoji="1" lang="zh-TW" altLang="en-US" dirty="0"/>
              <a:t> </a:t>
            </a:r>
            <a:r>
              <a:rPr kumimoji="1" lang="en-US" altLang="zh-TW" dirty="0"/>
              <a:t>want</a:t>
            </a:r>
            <a:r>
              <a:rPr kumimoji="1" lang="zh-TW" altLang="en-US" dirty="0"/>
              <a:t> </a:t>
            </a:r>
            <a:r>
              <a:rPr kumimoji="1" lang="en-US" altLang="zh-TW" dirty="0"/>
              <a:t>to</a:t>
            </a:r>
            <a:r>
              <a:rPr kumimoji="1" lang="zh-TW" altLang="en-US" dirty="0"/>
              <a:t> </a:t>
            </a:r>
            <a:r>
              <a:rPr kumimoji="1" lang="en-US" altLang="zh-TW" dirty="0"/>
              <a:t>do</a:t>
            </a:r>
            <a:r>
              <a:rPr kumimoji="1" lang="zh-TW" altLang="en-US" dirty="0"/>
              <a:t> </a:t>
            </a:r>
            <a:r>
              <a:rPr kumimoji="1" lang="en-US" altLang="zh-TW" dirty="0"/>
              <a:t>a</a:t>
            </a:r>
            <a:r>
              <a:rPr kumimoji="1" lang="zh-TW" altLang="en-US" dirty="0"/>
              <a:t> </a:t>
            </a:r>
            <a:r>
              <a:rPr kumimoji="1" lang="en-US" altLang="zh-TW" dirty="0"/>
              <a:t>recommendation</a:t>
            </a:r>
            <a:r>
              <a:rPr kumimoji="1" lang="zh-TW" altLang="en-US" dirty="0"/>
              <a:t> </a:t>
            </a:r>
            <a:r>
              <a:rPr kumimoji="1" lang="en-US" altLang="zh-TW" dirty="0"/>
              <a:t>system</a:t>
            </a:r>
            <a:r>
              <a:rPr kumimoji="1" lang="zh-TW" altLang="en-US" dirty="0"/>
              <a:t> </a:t>
            </a:r>
            <a:r>
              <a:rPr kumimoji="1" lang="en-US" altLang="zh-TW" dirty="0"/>
              <a:t>only</a:t>
            </a:r>
            <a:r>
              <a:rPr kumimoji="1" lang="zh-TW" altLang="en-US" dirty="0"/>
              <a:t> </a:t>
            </a:r>
            <a:r>
              <a:rPr kumimoji="1" lang="en-US" altLang="zh-TW" dirty="0"/>
              <a:t>based</a:t>
            </a:r>
            <a:r>
              <a:rPr kumimoji="1" lang="zh-TW" altLang="en-US" dirty="0"/>
              <a:t> </a:t>
            </a:r>
            <a:r>
              <a:rPr kumimoji="1" lang="en-US" altLang="zh-TW" dirty="0"/>
              <a:t>on</a:t>
            </a:r>
            <a:r>
              <a:rPr kumimoji="1" lang="zh-TW" altLang="en-US" dirty="0"/>
              <a:t> </a:t>
            </a:r>
            <a:r>
              <a:rPr kumimoji="1" lang="en-US" altLang="zh-TW" sz="1200" dirty="0"/>
              <a:t>Personal</a:t>
            </a:r>
            <a:r>
              <a:rPr kumimoji="1" lang="zh-TW" altLang="en-US" sz="1200" dirty="0"/>
              <a:t> </a:t>
            </a:r>
            <a:r>
              <a:rPr kumimoji="1" lang="en-US" altLang="zh-TW" sz="1200" dirty="0"/>
              <a:t>habit</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5</a:t>
            </a:fld>
            <a:endParaRPr kumimoji="1" lang="zh-TW" altLang="en-US"/>
          </a:p>
        </p:txBody>
      </p:sp>
    </p:spTree>
    <p:extLst>
      <p:ext uri="{BB962C8B-B14F-4D97-AF65-F5344CB8AC3E}">
        <p14:creationId xmlns:p14="http://schemas.microsoft.com/office/powerpoint/2010/main" val="358271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a:t>
            </a:r>
            <a:r>
              <a:rPr kumimoji="1" lang="zh-TW" altLang="en-US" dirty="0"/>
              <a:t> </a:t>
            </a:r>
            <a:r>
              <a:rPr kumimoji="1" lang="en-US" altLang="zh-TW" dirty="0"/>
              <a:t>use</a:t>
            </a:r>
            <a:r>
              <a:rPr kumimoji="1" lang="zh-TW" altLang="en-US" dirty="0"/>
              <a:t> </a:t>
            </a:r>
            <a:r>
              <a:rPr kumimoji="1" lang="en-US" altLang="zh-TW" dirty="0"/>
              <a:t>the</a:t>
            </a:r>
            <a:r>
              <a:rPr kumimoji="1" lang="zh-TW" altLang="en-US" dirty="0"/>
              <a:t> </a:t>
            </a:r>
            <a:r>
              <a:rPr kumimoji="1" lang="en-US" altLang="zh-TW" dirty="0"/>
              <a:t>TMDB</a:t>
            </a:r>
            <a:r>
              <a:rPr kumimoji="1" lang="zh-TW" altLang="en-US" dirty="0"/>
              <a:t> </a:t>
            </a:r>
            <a:r>
              <a:rPr kumimoji="1" lang="en-US" altLang="zh-TW" dirty="0"/>
              <a:t>as</a:t>
            </a:r>
            <a:r>
              <a:rPr kumimoji="1" lang="zh-TW" altLang="en-US" dirty="0"/>
              <a:t> </a:t>
            </a:r>
            <a:r>
              <a:rPr kumimoji="1" lang="en-US" altLang="zh-TW" dirty="0"/>
              <a:t>our</a:t>
            </a:r>
            <a:r>
              <a:rPr kumimoji="1" lang="zh-TW" altLang="en-US" dirty="0"/>
              <a:t> </a:t>
            </a:r>
            <a:r>
              <a:rPr kumimoji="1" lang="en-US" altLang="zh-TW" dirty="0"/>
              <a:t>database,</a:t>
            </a:r>
          </a:p>
          <a:p>
            <a:r>
              <a:rPr kumimoji="1" lang="en-US" altLang="zh-TW" dirty="0"/>
              <a:t>And</a:t>
            </a:r>
            <a:r>
              <a:rPr kumimoji="1" lang="zh-TW" altLang="en-US" dirty="0"/>
              <a:t> </a:t>
            </a:r>
            <a:r>
              <a:rPr kumimoji="1" lang="en-US" altLang="zh-TW" dirty="0"/>
              <a:t>we</a:t>
            </a:r>
            <a:r>
              <a:rPr kumimoji="1" lang="zh-TW" altLang="en-US" dirty="0"/>
              <a:t> </a:t>
            </a:r>
            <a:r>
              <a:rPr kumimoji="1" lang="en-US" altLang="zh-TW" dirty="0"/>
              <a:t>use</a:t>
            </a:r>
            <a:r>
              <a:rPr kumimoji="1" lang="zh-TW" altLang="en-US" dirty="0"/>
              <a:t> </a:t>
            </a:r>
            <a:r>
              <a:rPr kumimoji="1" lang="en-US" altLang="zh-TW" dirty="0"/>
              <a:t>the</a:t>
            </a:r>
            <a:r>
              <a:rPr kumimoji="1" lang="zh-TW" altLang="en-US" dirty="0"/>
              <a:t> </a:t>
            </a:r>
            <a:r>
              <a:rPr kumimoji="1" lang="en-US" altLang="zh-TW" dirty="0"/>
              <a:t>field</a:t>
            </a:r>
            <a:r>
              <a:rPr kumimoji="1" lang="zh-TW" altLang="en-US" dirty="0"/>
              <a:t> </a:t>
            </a:r>
            <a:r>
              <a:rPr kumimoji="1" lang="en-US" altLang="zh-TW" dirty="0"/>
              <a:t>of</a:t>
            </a:r>
            <a:r>
              <a:rPr kumimoji="1" lang="zh-TW" altLang="en-US" dirty="0"/>
              <a:t> </a:t>
            </a:r>
            <a:r>
              <a:rPr kumimoji="1" lang="en-US" altLang="zh-TW" dirty="0"/>
              <a:t>title</a:t>
            </a:r>
            <a:r>
              <a:rPr kumimoji="1" lang="zh-TW" altLang="en-US" dirty="0"/>
              <a:t> </a:t>
            </a:r>
            <a:r>
              <a:rPr kumimoji="1" lang="en-US" altLang="zh-TW" dirty="0"/>
              <a:t>genre</a:t>
            </a:r>
            <a:r>
              <a:rPr kumimoji="1" lang="zh-TW" altLang="en-US" dirty="0"/>
              <a:t> </a:t>
            </a:r>
            <a:r>
              <a:rPr kumimoji="1" lang="en-US" altLang="zh-TW" dirty="0"/>
              <a:t>actor</a:t>
            </a:r>
            <a:r>
              <a:rPr kumimoji="1" lang="zh-TW" altLang="en-US" dirty="0"/>
              <a:t> </a:t>
            </a:r>
            <a:r>
              <a:rPr kumimoji="1" lang="en-US" altLang="zh-TW" dirty="0"/>
              <a:t>director</a:t>
            </a:r>
            <a:r>
              <a:rPr kumimoji="1" lang="zh-TW" altLang="en-US" dirty="0"/>
              <a:t> </a:t>
            </a:r>
            <a:r>
              <a:rPr kumimoji="1" lang="en-US" altLang="zh-TW" dirty="0"/>
              <a:t>and</a:t>
            </a:r>
            <a:r>
              <a:rPr kumimoji="1" lang="zh-TW" altLang="en-US" dirty="0"/>
              <a:t> </a:t>
            </a:r>
            <a:r>
              <a:rPr kumimoji="1" lang="en-US" altLang="zh-TW" dirty="0"/>
              <a:t>overview</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6</a:t>
            </a:fld>
            <a:endParaRPr kumimoji="1" lang="zh-TW" altLang="en-US"/>
          </a:p>
        </p:txBody>
      </p:sp>
    </p:spTree>
    <p:extLst>
      <p:ext uri="{BB962C8B-B14F-4D97-AF65-F5344CB8AC3E}">
        <p14:creationId xmlns:p14="http://schemas.microsoft.com/office/powerpoint/2010/main" val="23101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This</a:t>
            </a:r>
            <a:r>
              <a:rPr kumimoji="1" lang="zh-TW" altLang="en-US" dirty="0"/>
              <a:t> </a:t>
            </a:r>
            <a:r>
              <a:rPr kumimoji="1" lang="en-US" altLang="zh-TW" dirty="0"/>
              <a:t>is</a:t>
            </a:r>
            <a:r>
              <a:rPr kumimoji="1" lang="zh-TW" altLang="en-US" dirty="0"/>
              <a:t> </a:t>
            </a:r>
            <a:r>
              <a:rPr kumimoji="1" lang="en-US" altLang="zh-TW" dirty="0"/>
              <a:t>the</a:t>
            </a:r>
            <a:r>
              <a:rPr kumimoji="1" lang="zh-TW" altLang="en-US" dirty="0"/>
              <a:t> </a:t>
            </a:r>
            <a:r>
              <a:rPr kumimoji="1" lang="en-US" altLang="zh-TW" dirty="0"/>
              <a:t>movie</a:t>
            </a:r>
            <a:r>
              <a:rPr kumimoji="1" lang="zh-TW" altLang="en-US" dirty="0"/>
              <a:t> </a:t>
            </a:r>
            <a:r>
              <a:rPr kumimoji="1" lang="en-US" altLang="zh-TW" dirty="0"/>
              <a:t>genres</a:t>
            </a:r>
            <a:r>
              <a:rPr kumimoji="1" lang="zh-TW" altLang="en-US" dirty="0"/>
              <a:t> </a:t>
            </a:r>
            <a:r>
              <a:rPr kumimoji="1" lang="en-US" altLang="zh-TW" dirty="0"/>
              <a:t>of</a:t>
            </a:r>
            <a:r>
              <a:rPr kumimoji="1" lang="zh-TW" altLang="en-US" dirty="0"/>
              <a:t> </a:t>
            </a:r>
            <a:r>
              <a:rPr kumimoji="1" lang="en-US" altLang="zh-TW" dirty="0"/>
              <a:t>the</a:t>
            </a:r>
            <a:r>
              <a:rPr kumimoji="1" lang="zh-TW" altLang="en-US" dirty="0"/>
              <a:t> </a:t>
            </a:r>
            <a:r>
              <a:rPr kumimoji="1" lang="en-US" altLang="zh-TW" dirty="0"/>
              <a:t>database;</a:t>
            </a:r>
            <a:r>
              <a:rPr kumimoji="1" lang="zh-TW" altLang="en-US" dirty="0"/>
              <a:t> </a:t>
            </a:r>
            <a:r>
              <a:rPr kumimoji="1" lang="en-US" altLang="zh-TW" dirty="0"/>
              <a:t>you</a:t>
            </a:r>
            <a:r>
              <a:rPr kumimoji="1" lang="zh-TW" altLang="en-US" dirty="0"/>
              <a:t> </a:t>
            </a:r>
            <a:r>
              <a:rPr kumimoji="1" lang="en-US" altLang="zh-TW" dirty="0"/>
              <a:t>can</a:t>
            </a:r>
            <a:r>
              <a:rPr kumimoji="1" lang="zh-TW" altLang="en-US" dirty="0"/>
              <a:t> </a:t>
            </a:r>
            <a:r>
              <a:rPr kumimoji="1" lang="en-US" altLang="zh-TW" dirty="0"/>
              <a:t>see</a:t>
            </a:r>
            <a:r>
              <a:rPr kumimoji="1" lang="zh-TW" altLang="en-US" dirty="0"/>
              <a:t> </a:t>
            </a:r>
            <a:r>
              <a:rPr kumimoji="1" lang="en-US" altLang="zh-TW" dirty="0"/>
              <a:t>that</a:t>
            </a:r>
            <a:r>
              <a:rPr kumimoji="1" lang="zh-TW" altLang="en-US" dirty="0"/>
              <a:t> </a:t>
            </a:r>
            <a:r>
              <a:rPr kumimoji="1" lang="en-US" altLang="zh-TW" dirty="0"/>
              <a:t>the</a:t>
            </a:r>
            <a:r>
              <a:rPr kumimoji="1" lang="zh-TW" altLang="en-US" dirty="0"/>
              <a:t> </a:t>
            </a:r>
            <a:r>
              <a:rPr kumimoji="1" lang="en-US" altLang="zh-TW" dirty="0"/>
              <a:t>drama</a:t>
            </a:r>
            <a:r>
              <a:rPr kumimoji="1" lang="zh-TW" altLang="en-US" dirty="0"/>
              <a:t> </a:t>
            </a:r>
            <a:r>
              <a:rPr kumimoji="1" lang="en-US" altLang="zh-TW" dirty="0"/>
              <a:t>movie</a:t>
            </a:r>
            <a:r>
              <a:rPr kumimoji="1" lang="zh-TW" altLang="en-US" dirty="0"/>
              <a:t> </a:t>
            </a:r>
            <a:r>
              <a:rPr kumimoji="1" lang="en-US" altLang="zh-TW" dirty="0"/>
              <a:t>account for the most</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7</a:t>
            </a:fld>
            <a:endParaRPr kumimoji="1" lang="zh-TW" altLang="en-US"/>
          </a:p>
        </p:txBody>
      </p:sp>
    </p:spTree>
    <p:extLst>
      <p:ext uri="{BB962C8B-B14F-4D97-AF65-F5344CB8AC3E}">
        <p14:creationId xmlns:p14="http://schemas.microsoft.com/office/powerpoint/2010/main" val="395815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And these are the movie keywords</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8</a:t>
            </a:fld>
            <a:endParaRPr kumimoji="1" lang="zh-TW" altLang="en-US"/>
          </a:p>
        </p:txBody>
      </p:sp>
    </p:spTree>
    <p:extLst>
      <p:ext uri="{BB962C8B-B14F-4D97-AF65-F5344CB8AC3E}">
        <p14:creationId xmlns:p14="http://schemas.microsoft.com/office/powerpoint/2010/main" val="282995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So first, we do the </a:t>
            </a:r>
            <a:r>
              <a:rPr kumimoji="1" lang="en-US" altLang="zh-TW" sz="1200" dirty="0"/>
              <a:t>Recommend by Rating</a:t>
            </a:r>
            <a:endParaRPr kumimoji="1" lang="zh-TW" altLang="en-US" dirty="0"/>
          </a:p>
        </p:txBody>
      </p:sp>
      <p:sp>
        <p:nvSpPr>
          <p:cNvPr id="4" name="投影片編號版面配置區 3"/>
          <p:cNvSpPr>
            <a:spLocks noGrp="1"/>
          </p:cNvSpPr>
          <p:nvPr>
            <p:ph type="sldNum" sz="quarter" idx="5"/>
          </p:nvPr>
        </p:nvSpPr>
        <p:spPr/>
        <p:txBody>
          <a:bodyPr/>
          <a:lstStyle/>
          <a:p>
            <a:fld id="{F2BC3E9C-3BC7-4E4B-8524-3D50F40CBA82}" type="slidenum">
              <a:rPr kumimoji="1" lang="zh-TW" altLang="en-US" smtClean="0"/>
              <a:t>9</a:t>
            </a:fld>
            <a:endParaRPr kumimoji="1" lang="zh-TW" altLang="en-US"/>
          </a:p>
        </p:txBody>
      </p:sp>
    </p:spTree>
    <p:extLst>
      <p:ext uri="{BB962C8B-B14F-4D97-AF65-F5344CB8AC3E}">
        <p14:creationId xmlns:p14="http://schemas.microsoft.com/office/powerpoint/2010/main" val="2482244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865449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198739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3294668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372620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143015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414444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zh-TW" altLang="en-US"/>
              <a:t>編輯母片文字樣式
第二層
第三層
第四層
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編輯母片文字樣式
第二層
第三層
第四層
第五層</a:t>
            </a:r>
            <a:endParaRPr lang="en-US" dirty="0"/>
          </a:p>
        </p:txBody>
      </p:sp>
      <p:sp>
        <p:nvSpPr>
          <p:cNvPr id="7" name="Date Placeholder 6"/>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673720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317664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387912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289907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533E506B-E358-C24D-A524-B98DA8783A68}" type="datetimeFigureOut">
              <a:rPr kumimoji="1" lang="zh-TW" altLang="en-US" smtClean="0"/>
              <a:t>2022/8/17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152C9D2F-8F64-1149-9F7F-5A33102FB91D}" type="slidenum">
              <a:rPr kumimoji="1" lang="zh-TW" altLang="en-US" smtClean="0"/>
              <a:t>‹#›</a:t>
            </a:fld>
            <a:endParaRPr kumimoji="1" lang="zh-TW" altLang="en-US"/>
          </a:p>
        </p:txBody>
      </p:sp>
    </p:spTree>
    <p:extLst>
      <p:ext uri="{BB962C8B-B14F-4D97-AF65-F5344CB8AC3E}">
        <p14:creationId xmlns:p14="http://schemas.microsoft.com/office/powerpoint/2010/main" val="322706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E506B-E358-C24D-A524-B98DA8783A68}" type="datetimeFigureOut">
              <a:rPr kumimoji="1" lang="zh-TW" altLang="en-US" smtClean="0"/>
              <a:t>2022/8/17</a:t>
            </a:fld>
            <a:endParaRPr kumimoji="1"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C9D2F-8F64-1149-9F7F-5A33102FB91D}" type="slidenum">
              <a:rPr kumimoji="1" lang="zh-TW" altLang="en-US" smtClean="0"/>
              <a:t>‹#›</a:t>
            </a:fld>
            <a:endParaRPr kumimoji="1" lang="zh-TW" altLang="en-US"/>
          </a:p>
        </p:txBody>
      </p:sp>
      <p:pic>
        <p:nvPicPr>
          <p:cNvPr id="7" name="圖片 6">
            <a:extLst>
              <a:ext uri="{FF2B5EF4-FFF2-40B4-BE49-F238E27FC236}">
                <a16:creationId xmlns:a16="http://schemas.microsoft.com/office/drawing/2014/main" id="{97578C85-7281-B048-8048-46D73E10E8DE}"/>
              </a:ext>
            </a:extLst>
          </p:cNvPr>
          <p:cNvPicPr>
            <a:picLocks noChangeAspect="1"/>
          </p:cNvPicPr>
          <p:nvPr userDrawn="1"/>
        </p:nvPicPr>
        <p:blipFill>
          <a:blip r:embed="rId13"/>
          <a:stretch>
            <a:fillRect/>
          </a:stretch>
        </p:blipFill>
        <p:spPr>
          <a:xfrm>
            <a:off x="253023" y="6365630"/>
            <a:ext cx="1713852" cy="370253"/>
          </a:xfrm>
          <a:prstGeom prst="rect">
            <a:avLst/>
          </a:prstGeom>
        </p:spPr>
      </p:pic>
    </p:spTree>
    <p:extLst>
      <p:ext uri="{BB962C8B-B14F-4D97-AF65-F5344CB8AC3E}">
        <p14:creationId xmlns:p14="http://schemas.microsoft.com/office/powerpoint/2010/main" val="1923834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DA834A-93B6-3846-BE3D-D56B18EFBD60}"/>
              </a:ext>
            </a:extLst>
          </p:cNvPr>
          <p:cNvSpPr>
            <a:spLocks noGrp="1"/>
          </p:cNvSpPr>
          <p:nvPr>
            <p:ph type="ctrTitle"/>
          </p:nvPr>
        </p:nvSpPr>
        <p:spPr>
          <a:xfrm>
            <a:off x="985838" y="1122363"/>
            <a:ext cx="10220325" cy="2387600"/>
          </a:xfrm>
        </p:spPr>
        <p:txBody>
          <a:bodyPr>
            <a:normAutofit/>
          </a:bodyPr>
          <a:lstStyle/>
          <a:p>
            <a:r>
              <a:rPr kumimoji="1" lang="en-US" altLang="zh-TW" dirty="0"/>
              <a:t>Movie Recommendation System</a:t>
            </a:r>
            <a:endParaRPr kumimoji="1" lang="zh-TW" altLang="en-US" dirty="0"/>
          </a:p>
        </p:txBody>
      </p:sp>
      <p:sp>
        <p:nvSpPr>
          <p:cNvPr id="3" name="副標題 2">
            <a:extLst>
              <a:ext uri="{FF2B5EF4-FFF2-40B4-BE49-F238E27FC236}">
                <a16:creationId xmlns:a16="http://schemas.microsoft.com/office/drawing/2014/main" id="{262683E4-3F21-2648-8332-815D7ADDD515}"/>
              </a:ext>
            </a:extLst>
          </p:cNvPr>
          <p:cNvSpPr>
            <a:spLocks noGrp="1"/>
          </p:cNvSpPr>
          <p:nvPr>
            <p:ph type="subTitle" idx="1"/>
          </p:nvPr>
        </p:nvSpPr>
        <p:spPr>
          <a:xfrm>
            <a:off x="1524000" y="3872840"/>
            <a:ext cx="9144000" cy="1655762"/>
          </a:xfrm>
        </p:spPr>
        <p:txBody>
          <a:bodyPr/>
          <a:lstStyle/>
          <a:p>
            <a:pPr algn="l"/>
            <a:r>
              <a:rPr kumimoji="1" lang="en" altLang="zh-TW" dirty="0"/>
              <a:t>E E 596 A Su 22 - Recommender System</a:t>
            </a:r>
            <a:br>
              <a:rPr kumimoji="1" lang="en" altLang="zh-TW" dirty="0"/>
            </a:br>
            <a:r>
              <a:rPr kumimoji="1" lang="en" altLang="zh-TW" dirty="0"/>
              <a:t>Final Project</a:t>
            </a:r>
          </a:p>
          <a:p>
            <a:pPr algn="r"/>
            <a:r>
              <a:rPr kumimoji="1" lang="en" altLang="zh-TW" dirty="0"/>
              <a:t>Bing Syuan Wang, Michelle Liu</a:t>
            </a:r>
            <a:endParaRPr kumimoji="1" lang="zh-TW" altLang="en-US" dirty="0"/>
          </a:p>
        </p:txBody>
      </p:sp>
    </p:spTree>
    <p:extLst>
      <p:ext uri="{BB962C8B-B14F-4D97-AF65-F5344CB8AC3E}">
        <p14:creationId xmlns:p14="http://schemas.microsoft.com/office/powerpoint/2010/main" val="354548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EAE6C8D-F406-3847-9D01-4770B0A04DFA}"/>
              </a:ext>
            </a:extLst>
          </p:cNvPr>
          <p:cNvSpPr/>
          <p:nvPr/>
        </p:nvSpPr>
        <p:spPr>
          <a:xfrm>
            <a:off x="4362450" y="4586288"/>
            <a:ext cx="7696200" cy="1200329"/>
          </a:xfrm>
          <a:prstGeom prst="rect">
            <a:avLst/>
          </a:prstGeom>
        </p:spPr>
        <p:txBody>
          <a:bodyPr wrap="square">
            <a:spAutoFit/>
          </a:bodyPr>
          <a:lstStyle/>
          <a:p>
            <a:r>
              <a:rPr lang="en" altLang="zh-TW" b="0" dirty="0">
                <a:solidFill>
                  <a:srgbClr val="D4D4D4"/>
                </a:solidFill>
                <a:effectLst/>
                <a:latin typeface="Menlo" panose="020B0609030804020204" pitchFamily="49" charset="0"/>
              </a:rPr>
              <a:t>R = average for the movie (mean)</a:t>
            </a:r>
          </a:p>
          <a:p>
            <a:r>
              <a:rPr lang="en" altLang="zh-TW" b="0" dirty="0">
                <a:solidFill>
                  <a:srgbClr val="D4D4D4"/>
                </a:solidFill>
                <a:effectLst/>
                <a:latin typeface="Menlo" panose="020B0609030804020204" pitchFamily="49" charset="0"/>
              </a:rPr>
              <a:t>v = number of votes for the movie</a:t>
            </a:r>
          </a:p>
          <a:p>
            <a:r>
              <a:rPr lang="en" altLang="zh-TW" b="0" dirty="0">
                <a:solidFill>
                  <a:srgbClr val="D4D4D4"/>
                </a:solidFill>
                <a:effectLst/>
                <a:latin typeface="Menlo" panose="020B0609030804020204" pitchFamily="49" charset="0"/>
              </a:rPr>
              <a:t>m = minimum votes required to be listed in the Top 250 </a:t>
            </a:r>
          </a:p>
          <a:p>
            <a:r>
              <a:rPr lang="en" altLang="zh-TW" b="0" dirty="0">
                <a:solidFill>
                  <a:srgbClr val="D4D4D4"/>
                </a:solidFill>
                <a:effectLst/>
                <a:latin typeface="Menlo" panose="020B0609030804020204" pitchFamily="49" charset="0"/>
              </a:rPr>
              <a:t>C = the mean vote across the whole report</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A776838-D14A-DF44-BB32-FF28836F6D9C}"/>
                  </a:ext>
                </a:extLst>
              </p:cNvPr>
              <p:cNvSpPr txBox="1"/>
              <p:nvPr/>
            </p:nvSpPr>
            <p:spPr>
              <a:xfrm>
                <a:off x="435906" y="2498896"/>
                <a:ext cx="6047553" cy="745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𝐼𝑀𝐷𝑏</m:t>
                      </m:r>
                      <m:r>
                        <a:rPr kumimoji="1" lang="en-US" altLang="zh-TW" sz="2800" b="0" i="1" smtClean="0">
                          <a:latin typeface="Cambria Math" panose="02040503050406030204" pitchFamily="18" charset="0"/>
                        </a:rPr>
                        <m:t> </m:t>
                      </m:r>
                      <m:r>
                        <a:rPr kumimoji="1" lang="en-US" altLang="zh-TW" sz="2800" b="0" i="1" smtClean="0">
                          <a:latin typeface="Cambria Math" panose="02040503050406030204" pitchFamily="18" charset="0"/>
                        </a:rPr>
                        <m:t>𝑅𝑎𝑡𝑖𝑛𝑔</m:t>
                      </m:r>
                      <m:r>
                        <a:rPr kumimoji="1" lang="en-US" altLang="zh-TW" sz="2800" b="0" i="1" smtClean="0">
                          <a:latin typeface="Cambria Math" panose="02040503050406030204" pitchFamily="18" charset="0"/>
                        </a:rPr>
                        <m:t>=</m:t>
                      </m:r>
                      <m:f>
                        <m:fPr>
                          <m:ctrlPr>
                            <a:rPr kumimoji="1" lang="en-US" altLang="zh-TW" sz="2800" b="0" i="1" smtClean="0">
                              <a:latin typeface="Cambria Math" panose="02040503050406030204" pitchFamily="18" charset="0"/>
                            </a:rPr>
                          </m:ctrlPr>
                        </m:fPr>
                        <m:num>
                          <m:r>
                            <a:rPr kumimoji="1" lang="en-US" altLang="zh-TW" sz="2800" b="0" i="1" smtClean="0">
                              <a:latin typeface="Cambria Math" panose="02040503050406030204" pitchFamily="18" charset="0"/>
                            </a:rPr>
                            <m:t>𝑣</m:t>
                          </m:r>
                        </m:num>
                        <m:den>
                          <m:r>
                            <a:rPr kumimoji="1" lang="en-US" altLang="zh-TW" sz="2800" b="0" i="1" smtClean="0">
                              <a:latin typeface="Cambria Math" panose="02040503050406030204" pitchFamily="18" charset="0"/>
                            </a:rPr>
                            <m:t>𝑣</m:t>
                          </m:r>
                          <m:r>
                            <a:rPr kumimoji="1" lang="en-US" altLang="zh-TW" sz="2800" b="0" i="1" smtClean="0">
                              <a:latin typeface="Cambria Math" panose="02040503050406030204" pitchFamily="18" charset="0"/>
                            </a:rPr>
                            <m:t>+</m:t>
                          </m:r>
                          <m:r>
                            <a:rPr kumimoji="1" lang="en-US" altLang="zh-TW" sz="2800" b="0" i="1" smtClean="0">
                              <a:latin typeface="Cambria Math" panose="02040503050406030204" pitchFamily="18" charset="0"/>
                            </a:rPr>
                            <m:t>𝑚</m:t>
                          </m:r>
                        </m:den>
                      </m:f>
                      <m:r>
                        <a:rPr kumimoji="1" lang="en-US" altLang="zh-TW" sz="2800" b="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𝑅</m:t>
                      </m:r>
                      <m:r>
                        <a:rPr kumimoji="1" lang="en-US" altLang="zh-TW" sz="2800" b="0" i="1" smtClean="0">
                          <a:latin typeface="Cambria Math" panose="02040503050406030204" pitchFamily="18" charset="0"/>
                          <a:ea typeface="Cambria Math" panose="02040503050406030204" pitchFamily="18" charset="0"/>
                        </a:rPr>
                        <m:t>+</m:t>
                      </m:r>
                      <m:f>
                        <m:fPr>
                          <m:ctrlPr>
                            <a:rPr kumimoji="1" lang="en-US" altLang="zh-TW" sz="2800" b="0" i="1" smtClean="0">
                              <a:latin typeface="Cambria Math" panose="02040503050406030204" pitchFamily="18" charset="0"/>
                              <a:ea typeface="Cambria Math" panose="02040503050406030204" pitchFamily="18" charset="0"/>
                            </a:rPr>
                          </m:ctrlPr>
                        </m:fPr>
                        <m:num>
                          <m:r>
                            <a:rPr kumimoji="1" lang="en-US" altLang="zh-TW" sz="2800" b="0" i="1" smtClean="0">
                              <a:latin typeface="Cambria Math" panose="02040503050406030204" pitchFamily="18" charset="0"/>
                              <a:ea typeface="Cambria Math" panose="02040503050406030204" pitchFamily="18" charset="0"/>
                            </a:rPr>
                            <m:t>𝑚</m:t>
                          </m:r>
                        </m:num>
                        <m:den>
                          <m:r>
                            <a:rPr kumimoji="1" lang="en-US" altLang="zh-TW" sz="2800" b="0" i="1" smtClean="0">
                              <a:latin typeface="Cambria Math" panose="02040503050406030204" pitchFamily="18" charset="0"/>
                              <a:ea typeface="Cambria Math" panose="02040503050406030204" pitchFamily="18" charset="0"/>
                            </a:rPr>
                            <m:t>𝑣</m:t>
                          </m:r>
                          <m:r>
                            <a:rPr kumimoji="1" lang="en-US" altLang="zh-TW" sz="2800" b="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𝑚</m:t>
                          </m:r>
                        </m:den>
                      </m:f>
                      <m:r>
                        <a:rPr kumimoji="1" lang="en-US" altLang="zh-TW" sz="2800" b="0" i="1" smtClean="0">
                          <a:latin typeface="Cambria Math" panose="02040503050406030204" pitchFamily="18" charset="0"/>
                          <a:ea typeface="Cambria Math" panose="02040503050406030204" pitchFamily="18" charset="0"/>
                        </a:rPr>
                        <m:t>×</m:t>
                      </m:r>
                      <m:r>
                        <a:rPr kumimoji="1" lang="en-US" altLang="zh-TW" sz="2800" b="0" i="1" smtClean="0">
                          <a:latin typeface="Cambria Math" panose="02040503050406030204" pitchFamily="18" charset="0"/>
                          <a:ea typeface="Cambria Math" panose="02040503050406030204" pitchFamily="18" charset="0"/>
                        </a:rPr>
                        <m:t>𝐶</m:t>
                      </m:r>
                    </m:oMath>
                  </m:oMathPara>
                </a14:m>
                <a:endParaRPr kumimoji="1" lang="zh-TW" altLang="en-US" sz="2800" dirty="0"/>
              </a:p>
            </p:txBody>
          </p:sp>
        </mc:Choice>
        <mc:Fallback xmlns="">
          <p:sp>
            <p:nvSpPr>
              <p:cNvPr id="5" name="文字方塊 4">
                <a:extLst>
                  <a:ext uri="{FF2B5EF4-FFF2-40B4-BE49-F238E27FC236}">
                    <a16:creationId xmlns:a16="http://schemas.microsoft.com/office/drawing/2014/main" id="{DA776838-D14A-DF44-BB32-FF28836F6D9C}"/>
                  </a:ext>
                </a:extLst>
              </p:cNvPr>
              <p:cNvSpPr txBox="1">
                <a:spLocks noRot="1" noChangeAspect="1" noMove="1" noResize="1" noEditPoints="1" noAdjustHandles="1" noChangeArrowheads="1" noChangeShapeType="1" noTextEdit="1"/>
              </p:cNvSpPr>
              <p:nvPr/>
            </p:nvSpPr>
            <p:spPr>
              <a:xfrm>
                <a:off x="435906" y="2498896"/>
                <a:ext cx="6047553" cy="745782"/>
              </a:xfrm>
              <a:prstGeom prst="rect">
                <a:avLst/>
              </a:prstGeom>
              <a:blipFill>
                <a:blip r:embed="rId3"/>
                <a:stretch>
                  <a:fillRect l="-837" r="-418" b="-15254"/>
                </a:stretch>
              </a:blipFill>
            </p:spPr>
            <p:txBody>
              <a:bodyPr/>
              <a:lstStyle/>
              <a:p>
                <a:r>
                  <a:rPr lang="zh-TW" altLang="en-US">
                    <a:noFill/>
                  </a:rPr>
                  <a:t> </a:t>
                </a:r>
              </a:p>
            </p:txBody>
          </p:sp>
        </mc:Fallback>
      </mc:AlternateContent>
      <p:sp>
        <p:nvSpPr>
          <p:cNvPr id="6" name="矩形 5">
            <a:extLst>
              <a:ext uri="{FF2B5EF4-FFF2-40B4-BE49-F238E27FC236}">
                <a16:creationId xmlns:a16="http://schemas.microsoft.com/office/drawing/2014/main" id="{33A79848-E47C-D84F-9EF1-9821633BF9FE}"/>
              </a:ext>
            </a:extLst>
          </p:cNvPr>
          <p:cNvSpPr/>
          <p:nvPr/>
        </p:nvSpPr>
        <p:spPr>
          <a:xfrm>
            <a:off x="435906" y="3453817"/>
            <a:ext cx="5324476" cy="461665"/>
          </a:xfrm>
          <a:prstGeom prst="rect">
            <a:avLst/>
          </a:prstGeom>
        </p:spPr>
        <p:txBody>
          <a:bodyPr wrap="square">
            <a:spAutoFit/>
          </a:bodyPr>
          <a:lstStyle/>
          <a:p>
            <a:r>
              <a:rPr lang="en" altLang="zh-TW" sz="1200" b="0" dirty="0">
                <a:solidFill>
                  <a:srgbClr val="D4D4D4"/>
                </a:solidFill>
                <a:effectLst/>
                <a:latin typeface="Menlo" panose="020B0609030804020204" pitchFamily="49" charset="0"/>
              </a:rPr>
              <a:t>Reference:</a:t>
            </a:r>
          </a:p>
          <a:p>
            <a:r>
              <a:rPr lang="en" altLang="zh-TW" sz="1200" b="0" i="1" dirty="0">
                <a:solidFill>
                  <a:srgbClr val="D4D4D4"/>
                </a:solidFill>
                <a:effectLst/>
                <a:latin typeface="Menlo" panose="020B0609030804020204" pitchFamily="49" charset="0"/>
              </a:rPr>
              <a:t>https://</a:t>
            </a:r>
            <a:r>
              <a:rPr lang="en" altLang="zh-TW" sz="1200" b="0" i="1" dirty="0" err="1">
                <a:solidFill>
                  <a:srgbClr val="D4D4D4"/>
                </a:solidFill>
                <a:effectLst/>
                <a:latin typeface="Menlo" panose="020B0609030804020204" pitchFamily="49" charset="0"/>
              </a:rPr>
              <a:t>www.quora.com</a:t>
            </a:r>
            <a:r>
              <a:rPr lang="en" altLang="zh-TW" sz="1200" b="0" i="1" dirty="0">
                <a:solidFill>
                  <a:srgbClr val="D4D4D4"/>
                </a:solidFill>
                <a:effectLst/>
                <a:latin typeface="Menlo" panose="020B0609030804020204" pitchFamily="49" charset="0"/>
              </a:rPr>
              <a:t>/How-does-</a:t>
            </a:r>
            <a:r>
              <a:rPr lang="en" altLang="zh-TW" sz="1200" b="0" i="1" dirty="0" err="1">
                <a:solidFill>
                  <a:srgbClr val="D4D4D4"/>
                </a:solidFill>
                <a:effectLst/>
                <a:latin typeface="Menlo" panose="020B0609030804020204" pitchFamily="49" charset="0"/>
              </a:rPr>
              <a:t>IMDbs</a:t>
            </a:r>
            <a:r>
              <a:rPr lang="en" altLang="zh-TW" sz="1200" b="0" i="1" dirty="0">
                <a:solidFill>
                  <a:srgbClr val="D4D4D4"/>
                </a:solidFill>
                <a:effectLst/>
                <a:latin typeface="Menlo" panose="020B0609030804020204" pitchFamily="49" charset="0"/>
              </a:rPr>
              <a:t>-rating-system-work </a:t>
            </a:r>
          </a:p>
        </p:txBody>
      </p:sp>
      <p:pic>
        <p:nvPicPr>
          <p:cNvPr id="7" name="圖片 6">
            <a:extLst>
              <a:ext uri="{FF2B5EF4-FFF2-40B4-BE49-F238E27FC236}">
                <a16:creationId xmlns:a16="http://schemas.microsoft.com/office/drawing/2014/main" id="{4861AB31-F15D-E240-AEF3-599C919F0F32}"/>
              </a:ext>
            </a:extLst>
          </p:cNvPr>
          <p:cNvPicPr>
            <a:picLocks noChangeAspect="1"/>
          </p:cNvPicPr>
          <p:nvPr/>
        </p:nvPicPr>
        <p:blipFill>
          <a:blip r:embed="rId4"/>
          <a:stretch>
            <a:fillRect/>
          </a:stretch>
        </p:blipFill>
        <p:spPr>
          <a:xfrm>
            <a:off x="1044575" y="1669044"/>
            <a:ext cx="1228584" cy="620713"/>
          </a:xfrm>
          <a:prstGeom prst="rect">
            <a:avLst/>
          </a:prstGeom>
        </p:spPr>
      </p:pic>
    </p:spTree>
    <p:extLst>
      <p:ext uri="{BB962C8B-B14F-4D97-AF65-F5344CB8AC3E}">
        <p14:creationId xmlns:p14="http://schemas.microsoft.com/office/powerpoint/2010/main" val="274972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76A7400B-BDFE-1642-9F30-FABA3F2DC73F}"/>
              </a:ext>
            </a:extLst>
          </p:cNvPr>
          <p:cNvGraphicFramePr>
            <a:graphicFrameLocks noGrp="1"/>
          </p:cNvGraphicFramePr>
          <p:nvPr>
            <p:extLst>
              <p:ext uri="{D42A27DB-BD31-4B8C-83A1-F6EECF244321}">
                <p14:modId xmlns:p14="http://schemas.microsoft.com/office/powerpoint/2010/main" val="1972680701"/>
              </p:ext>
            </p:extLst>
          </p:nvPr>
        </p:nvGraphicFramePr>
        <p:xfrm>
          <a:off x="58141" y="1681956"/>
          <a:ext cx="12075718" cy="4060318"/>
        </p:xfrm>
        <a:graphic>
          <a:graphicData uri="http://schemas.openxmlformats.org/drawingml/2006/table">
            <a:tbl>
              <a:tblPr>
                <a:tableStyleId>{2D5ABB26-0587-4C30-8999-92F81FD0307C}</a:tableStyleId>
              </a:tblPr>
              <a:tblGrid>
                <a:gridCol w="1005534">
                  <a:extLst>
                    <a:ext uri="{9D8B030D-6E8A-4147-A177-3AD203B41FA5}">
                      <a16:colId xmlns:a16="http://schemas.microsoft.com/office/drawing/2014/main" val="4269557305"/>
                    </a:ext>
                  </a:extLst>
                </a:gridCol>
                <a:gridCol w="4636627">
                  <a:extLst>
                    <a:ext uri="{9D8B030D-6E8A-4147-A177-3AD203B41FA5}">
                      <a16:colId xmlns:a16="http://schemas.microsoft.com/office/drawing/2014/main" val="2451697525"/>
                    </a:ext>
                  </a:extLst>
                </a:gridCol>
                <a:gridCol w="2029690">
                  <a:extLst>
                    <a:ext uri="{9D8B030D-6E8A-4147-A177-3AD203B41FA5}">
                      <a16:colId xmlns:a16="http://schemas.microsoft.com/office/drawing/2014/main" val="3206426803"/>
                    </a:ext>
                  </a:extLst>
                </a:gridCol>
                <a:gridCol w="1438473">
                  <a:extLst>
                    <a:ext uri="{9D8B030D-6E8A-4147-A177-3AD203B41FA5}">
                      <a16:colId xmlns:a16="http://schemas.microsoft.com/office/drawing/2014/main" val="3922267265"/>
                    </a:ext>
                  </a:extLst>
                </a:gridCol>
                <a:gridCol w="1471059">
                  <a:extLst>
                    <a:ext uri="{9D8B030D-6E8A-4147-A177-3AD203B41FA5}">
                      <a16:colId xmlns:a16="http://schemas.microsoft.com/office/drawing/2014/main" val="2066536113"/>
                    </a:ext>
                  </a:extLst>
                </a:gridCol>
                <a:gridCol w="1494335">
                  <a:extLst>
                    <a:ext uri="{9D8B030D-6E8A-4147-A177-3AD203B41FA5}">
                      <a16:colId xmlns:a16="http://schemas.microsoft.com/office/drawing/2014/main" val="641444090"/>
                    </a:ext>
                  </a:extLst>
                </a:gridCol>
              </a:tblGrid>
              <a:tr h="633019">
                <a:tc>
                  <a:txBody>
                    <a:bodyPr/>
                    <a:lstStyle/>
                    <a:p>
                      <a:pPr algn="ctr" fontAlgn="ctr"/>
                      <a:r>
                        <a:rPr lang="en" sz="2000" b="1" u="none" strike="noStrike" dirty="0">
                          <a:effectLst/>
                        </a:rPr>
                        <a:t>index</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a:effectLst/>
                        </a:rPr>
                        <a:t>title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err="1">
                          <a:effectLst/>
                        </a:rPr>
                        <a:t>release_date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a:effectLst/>
                        </a:rPr>
                        <a:t>score_IMDB</a:t>
                      </a:r>
                      <a:endParaRPr lang="en" sz="2000" b="1"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err="1">
                          <a:effectLst/>
                        </a:rPr>
                        <a:t>vote_average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err="1">
                          <a:effectLst/>
                        </a:rPr>
                        <a:t>IMDB_rating</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341558"/>
                  </a:ext>
                </a:extLst>
              </a:tr>
              <a:tr h="342811">
                <a:tc>
                  <a:txBody>
                    <a:bodyPr/>
                    <a:lstStyle/>
                    <a:p>
                      <a:pPr algn="ctr" fontAlgn="ctr"/>
                      <a:r>
                        <a:rPr lang="en-US" altLang="zh-TW" sz="2000" u="none" strike="noStrike">
                          <a:effectLst/>
                        </a:rPr>
                        <a:t>1881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tc>
                  <a:txBody>
                    <a:bodyPr/>
                    <a:lstStyle/>
                    <a:p>
                      <a:pPr algn="ctr" fontAlgn="ctr"/>
                      <a:r>
                        <a:rPr lang="en" sz="2000" u="none" strike="noStrike" dirty="0">
                          <a:solidFill>
                            <a:schemeClr val="accent2"/>
                          </a:solidFill>
                          <a:effectLst/>
                        </a:rPr>
                        <a:t>The Shawshank Redemption</a:t>
                      </a:r>
                      <a:endParaRPr lang="en"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2000" u="none" strike="noStrike" dirty="0">
                          <a:effectLst/>
                        </a:rPr>
                        <a:t>1994/9/23</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2000" u="none" strike="noStrike" dirty="0">
                          <a:effectLst/>
                        </a:rPr>
                        <a:t>8.05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2000" u="none" strike="noStrike">
                          <a:effectLst/>
                        </a:rPr>
                        <a:t>8.5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2000" u="none" strike="noStrike" dirty="0">
                          <a:solidFill>
                            <a:schemeClr val="accent2"/>
                          </a:solidFill>
                          <a:effectLst/>
                        </a:rPr>
                        <a:t>1</a:t>
                      </a:r>
                      <a:endParaRPr lang="en-US" altLang="zh-TW"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4666795"/>
                  </a:ext>
                </a:extLst>
              </a:tr>
              <a:tr h="342811">
                <a:tc>
                  <a:txBody>
                    <a:bodyPr/>
                    <a:lstStyle/>
                    <a:p>
                      <a:pPr algn="ctr" fontAlgn="ctr"/>
                      <a:r>
                        <a:rPr lang="en-US" altLang="zh-TW" sz="2000" u="none" strike="noStrike">
                          <a:effectLst/>
                        </a:rPr>
                        <a:t>662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a:effectLst/>
                        </a:rPr>
                        <a:t>Fight Club</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effectLst/>
                        </a:rPr>
                        <a:t>1999/10/15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7.93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2889044327"/>
                  </a:ext>
                </a:extLst>
              </a:tr>
              <a:tr h="342811">
                <a:tc>
                  <a:txBody>
                    <a:bodyPr/>
                    <a:lstStyle/>
                    <a:p>
                      <a:pPr algn="ctr" fontAlgn="ctr"/>
                      <a:r>
                        <a:rPr lang="en-US" altLang="zh-TW" sz="2000" u="none" strike="noStrike">
                          <a:effectLst/>
                        </a:rPr>
                        <a:t>65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dirty="0">
                          <a:solidFill>
                            <a:schemeClr val="accent2"/>
                          </a:solidFill>
                          <a:effectLst/>
                        </a:rPr>
                        <a:t>The Dark Knight</a:t>
                      </a:r>
                      <a:endParaRPr lang="en"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2008/7/16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7.92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solidFill>
                            <a:schemeClr val="accent2"/>
                          </a:solidFill>
                          <a:effectLst/>
                        </a:rPr>
                        <a:t>3</a:t>
                      </a:r>
                      <a:endParaRPr lang="en-US" altLang="zh-TW"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3819814789"/>
                  </a:ext>
                </a:extLst>
              </a:tr>
              <a:tr h="342811">
                <a:tc>
                  <a:txBody>
                    <a:bodyPr/>
                    <a:lstStyle/>
                    <a:p>
                      <a:pPr algn="ctr" fontAlgn="ctr"/>
                      <a:r>
                        <a:rPr lang="en-US" altLang="zh-TW" sz="2000" u="none" strike="noStrike">
                          <a:effectLst/>
                        </a:rPr>
                        <a:t>3232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dirty="0">
                          <a:solidFill>
                            <a:schemeClr val="accent2"/>
                          </a:solidFill>
                          <a:effectLst/>
                        </a:rPr>
                        <a:t>Pulp Fiction</a:t>
                      </a:r>
                      <a:endParaRPr lang="en"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1994/10/8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solidFill>
                            <a:schemeClr val="accent2"/>
                          </a:solidFill>
                          <a:effectLst/>
                        </a:rPr>
                        <a:t>8</a:t>
                      </a:r>
                      <a:endParaRPr lang="en-US" altLang="zh-TW"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2325998467"/>
                  </a:ext>
                </a:extLst>
              </a:tr>
              <a:tr h="342811">
                <a:tc>
                  <a:txBody>
                    <a:bodyPr/>
                    <a:lstStyle/>
                    <a:p>
                      <a:pPr algn="ctr" fontAlgn="ctr"/>
                      <a:r>
                        <a:rPr lang="en-US" altLang="zh-TW" sz="2000" u="none" strike="noStrike">
                          <a:effectLst/>
                        </a:rPr>
                        <a:t>96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a:effectLst/>
                        </a:rPr>
                        <a:t>Inception</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2010/7/14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7.86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3217195586"/>
                  </a:ext>
                </a:extLst>
              </a:tr>
              <a:tr h="342811">
                <a:tc>
                  <a:txBody>
                    <a:bodyPr/>
                    <a:lstStyle/>
                    <a:p>
                      <a:pPr algn="ctr" fontAlgn="ctr"/>
                      <a:r>
                        <a:rPr lang="en-US" altLang="zh-TW" sz="2000" u="none" strike="noStrike">
                          <a:effectLst/>
                        </a:rPr>
                        <a:t>3337</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dirty="0">
                          <a:solidFill>
                            <a:schemeClr val="accent2"/>
                          </a:solidFill>
                          <a:effectLst/>
                        </a:rPr>
                        <a:t>The Godfather</a:t>
                      </a:r>
                      <a:endParaRPr lang="en"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1972/3/14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7.85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solidFill>
                            <a:schemeClr val="accent2"/>
                          </a:solidFill>
                          <a:effectLst/>
                        </a:rPr>
                        <a:t>2</a:t>
                      </a:r>
                      <a:endParaRPr lang="en-US" altLang="zh-TW"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2080811080"/>
                  </a:ext>
                </a:extLst>
              </a:tr>
              <a:tr h="342811">
                <a:tc>
                  <a:txBody>
                    <a:bodyPr/>
                    <a:lstStyle/>
                    <a:p>
                      <a:pPr algn="ctr" fontAlgn="ctr"/>
                      <a:r>
                        <a:rPr lang="en-US" altLang="zh-TW" sz="2000" u="none" strike="noStrike">
                          <a:effectLst/>
                        </a:rPr>
                        <a:t>95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a:effectLst/>
                        </a:rPr>
                        <a:t>Interstellar</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2014/11/5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27</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2313154818"/>
                  </a:ext>
                </a:extLst>
              </a:tr>
              <a:tr h="342811">
                <a:tc>
                  <a:txBody>
                    <a:bodyPr/>
                    <a:lstStyle/>
                    <a:p>
                      <a:pPr algn="ctr" fontAlgn="ctr"/>
                      <a:r>
                        <a:rPr lang="en-US" altLang="zh-TW" sz="2000" u="none" strike="noStrike">
                          <a:effectLst/>
                        </a:rPr>
                        <a:t>809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dirty="0">
                          <a:effectLst/>
                        </a:rPr>
                        <a:t>Forrest Gump</a:t>
                      </a:r>
                      <a:endParaRPr lang="en"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1994/7/6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2163444034"/>
                  </a:ext>
                </a:extLst>
              </a:tr>
              <a:tr h="342000">
                <a:tc>
                  <a:txBody>
                    <a:bodyPr/>
                    <a:lstStyle/>
                    <a:p>
                      <a:pPr algn="ctr" fontAlgn="ctr"/>
                      <a:r>
                        <a:rPr lang="en-US" altLang="zh-TW" sz="2000" u="none" strike="noStrike">
                          <a:effectLst/>
                        </a:rPr>
                        <a:t>329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dirty="0">
                          <a:solidFill>
                            <a:schemeClr val="accent2"/>
                          </a:solidFill>
                          <a:effectLst/>
                        </a:rPr>
                        <a:t>The Lord of the Rings: The Return of the King</a:t>
                      </a:r>
                      <a:endParaRPr lang="en"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2003/12/1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7.72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8.1</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solidFill>
                            <a:schemeClr val="accent2"/>
                          </a:solidFill>
                          <a:effectLst/>
                        </a:rPr>
                        <a:t>7</a:t>
                      </a:r>
                      <a:endParaRPr lang="en-US" altLang="zh-TW" sz="2000" b="0" i="0" u="none" strike="noStrike" dirty="0">
                        <a:solidFill>
                          <a:schemeClr val="accent2"/>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848039735"/>
                  </a:ext>
                </a:extLst>
              </a:tr>
              <a:tr h="342811">
                <a:tc>
                  <a:txBody>
                    <a:bodyPr/>
                    <a:lstStyle/>
                    <a:p>
                      <a:pPr algn="ctr" fontAlgn="ctr"/>
                      <a:r>
                        <a:rPr lang="en-US" altLang="zh-TW" sz="2000" u="none" strike="noStrike">
                          <a:effectLst/>
                        </a:rPr>
                        <a:t>1990</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 sz="2000" u="none" strike="noStrike">
                          <a:effectLst/>
                        </a:rPr>
                        <a:t>The Empire Strikes Back</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1980/5/17</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7.69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a:effectLst/>
                        </a:rPr>
                        <a:t>8.2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tc>
                  <a:txBody>
                    <a:bodyPr/>
                    <a:lstStyle/>
                    <a:p>
                      <a:pPr algn="ctr" fontAlgn="ctr"/>
                      <a:r>
                        <a:rPr lang="en-US" altLang="zh-TW" sz="2000" u="none" strike="noStrike" dirty="0">
                          <a:effectLst/>
                        </a:rPr>
                        <a:t>15</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866" marR="8866" marT="8866" marB="0" anchor="ctr"/>
                </a:tc>
                <a:extLst>
                  <a:ext uri="{0D108BD9-81ED-4DB2-BD59-A6C34878D82A}">
                    <a16:rowId xmlns:a16="http://schemas.microsoft.com/office/drawing/2014/main" val="608984816"/>
                  </a:ext>
                </a:extLst>
              </a:tr>
            </a:tbl>
          </a:graphicData>
        </a:graphic>
      </p:graphicFrame>
      <p:sp>
        <p:nvSpPr>
          <p:cNvPr id="11" name="文字方塊 10">
            <a:extLst>
              <a:ext uri="{FF2B5EF4-FFF2-40B4-BE49-F238E27FC236}">
                <a16:creationId xmlns:a16="http://schemas.microsoft.com/office/drawing/2014/main" id="{0C1C642B-0D00-194C-9F5D-D1A5F0EDD087}"/>
              </a:ext>
            </a:extLst>
          </p:cNvPr>
          <p:cNvSpPr txBox="1"/>
          <p:nvPr/>
        </p:nvSpPr>
        <p:spPr>
          <a:xfrm>
            <a:off x="2855567" y="728667"/>
            <a:ext cx="6480878" cy="646331"/>
          </a:xfrm>
          <a:prstGeom prst="rect">
            <a:avLst/>
          </a:prstGeom>
          <a:noFill/>
        </p:spPr>
        <p:txBody>
          <a:bodyPr wrap="none" rtlCol="0">
            <a:spAutoFit/>
          </a:bodyPr>
          <a:lstStyle/>
          <a:p>
            <a:pPr algn="ctr"/>
            <a:r>
              <a:rPr kumimoji="1" lang="en-US" altLang="zh-TW" sz="3600" b="1" dirty="0"/>
              <a:t>Top 10 by IMDb rating</a:t>
            </a:r>
            <a:r>
              <a:rPr kumimoji="1" lang="zh-TW" altLang="en-US" sz="3600" b="1" dirty="0"/>
              <a:t> </a:t>
            </a:r>
            <a:r>
              <a:rPr kumimoji="1" lang="en" altLang="zh-TW" sz="3600" b="1" dirty="0"/>
              <a:t>algorithm</a:t>
            </a:r>
            <a:r>
              <a:rPr kumimoji="1" lang="zh-TW" altLang="en-US" sz="3600" b="1" dirty="0"/>
              <a:t> </a:t>
            </a:r>
          </a:p>
        </p:txBody>
      </p:sp>
      <p:sp>
        <p:nvSpPr>
          <p:cNvPr id="3" name="矩形 2">
            <a:extLst>
              <a:ext uri="{FF2B5EF4-FFF2-40B4-BE49-F238E27FC236}">
                <a16:creationId xmlns:a16="http://schemas.microsoft.com/office/drawing/2014/main" id="{45ED14FE-5949-C800-05D4-775010F18303}"/>
              </a:ext>
            </a:extLst>
          </p:cNvPr>
          <p:cNvSpPr/>
          <p:nvPr/>
        </p:nvSpPr>
        <p:spPr>
          <a:xfrm>
            <a:off x="10646229" y="1774370"/>
            <a:ext cx="1487630" cy="4060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00141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2064800" y="2967335"/>
            <a:ext cx="8062400" cy="923330"/>
          </a:xfrm>
          <a:prstGeom prst="rect">
            <a:avLst/>
          </a:prstGeom>
          <a:noFill/>
        </p:spPr>
        <p:txBody>
          <a:bodyPr wrap="none" rtlCol="0">
            <a:spAutoFit/>
          </a:bodyPr>
          <a:lstStyle/>
          <a:p>
            <a:pPr algn="ctr"/>
            <a:r>
              <a:rPr kumimoji="1" lang="en-US" altLang="zh-TW" sz="5400" dirty="0"/>
              <a:t>2. Recommend by Overview</a:t>
            </a:r>
            <a:endParaRPr kumimoji="1" lang="zh-TW" altLang="en-US" sz="5400" dirty="0"/>
          </a:p>
        </p:txBody>
      </p:sp>
    </p:spTree>
    <p:extLst>
      <p:ext uri="{BB962C8B-B14F-4D97-AF65-F5344CB8AC3E}">
        <p14:creationId xmlns:p14="http://schemas.microsoft.com/office/powerpoint/2010/main" val="292000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A9D242E9-DFC8-1E45-BA36-40B87A679F1A}"/>
              </a:ext>
            </a:extLst>
          </p:cNvPr>
          <p:cNvGrpSpPr/>
          <p:nvPr/>
        </p:nvGrpSpPr>
        <p:grpSpPr>
          <a:xfrm>
            <a:off x="998400" y="645858"/>
            <a:ext cx="10195200" cy="1080000"/>
            <a:chOff x="998400" y="2889000"/>
            <a:chExt cx="10195200" cy="1080000"/>
          </a:xfrm>
        </p:grpSpPr>
        <p:sp>
          <p:nvSpPr>
            <p:cNvPr id="4" name="圓角矩形 3">
              <a:extLst>
                <a:ext uri="{FF2B5EF4-FFF2-40B4-BE49-F238E27FC236}">
                  <a16:creationId xmlns:a16="http://schemas.microsoft.com/office/drawing/2014/main" id="{22B49C12-5824-5A40-810D-0B2BF2C18D39}"/>
                </a:ext>
              </a:extLst>
            </p:cNvPr>
            <p:cNvSpPr/>
            <p:nvPr/>
          </p:nvSpPr>
          <p:spPr>
            <a:xfrm>
              <a:off x="9984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Movie</a:t>
              </a:r>
            </a:p>
            <a:p>
              <a:pPr algn="ctr"/>
              <a:r>
                <a:rPr kumimoji="1" lang="en-US" altLang="zh-TW" dirty="0"/>
                <a:t>Overview</a:t>
              </a:r>
            </a:p>
            <a:p>
              <a:pPr algn="ctr"/>
              <a:r>
                <a:rPr kumimoji="1" lang="en-US" altLang="zh-TW" dirty="0"/>
                <a:t>(4803x1)</a:t>
              </a:r>
              <a:endParaRPr kumimoji="1" lang="zh-TW" altLang="en-US" dirty="0"/>
            </a:p>
          </p:txBody>
        </p:sp>
        <p:sp>
          <p:nvSpPr>
            <p:cNvPr id="5" name="圓角矩形 4">
              <a:extLst>
                <a:ext uri="{FF2B5EF4-FFF2-40B4-BE49-F238E27FC236}">
                  <a16:creationId xmlns:a16="http://schemas.microsoft.com/office/drawing/2014/main" id="{0A43550B-A9F3-F54E-919D-55756AFA3A67}"/>
                </a:ext>
              </a:extLst>
            </p:cNvPr>
            <p:cNvSpPr/>
            <p:nvPr/>
          </p:nvSpPr>
          <p:spPr>
            <a:xfrm>
              <a:off x="37968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TF-IDF</a:t>
              </a:r>
            </a:p>
            <a:p>
              <a:pPr algn="ctr"/>
              <a:r>
                <a:rPr kumimoji="1" lang="en-US" altLang="zh-TW" dirty="0"/>
                <a:t>(4803x20987)</a:t>
              </a:r>
            </a:p>
          </p:txBody>
        </p:sp>
        <p:sp>
          <p:nvSpPr>
            <p:cNvPr id="6" name="圓角矩形 5">
              <a:extLst>
                <a:ext uri="{FF2B5EF4-FFF2-40B4-BE49-F238E27FC236}">
                  <a16:creationId xmlns:a16="http://schemas.microsoft.com/office/drawing/2014/main" id="{DC422FE2-0365-C243-8CC2-D7ECA05C4847}"/>
                </a:ext>
              </a:extLst>
            </p:cNvPr>
            <p:cNvSpPr/>
            <p:nvPr/>
          </p:nvSpPr>
          <p:spPr>
            <a:xfrm>
              <a:off x="65952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Cosine</a:t>
              </a:r>
            </a:p>
            <a:p>
              <a:pPr algn="ctr"/>
              <a:r>
                <a:rPr kumimoji="1" lang="en-US" altLang="zh-TW" dirty="0"/>
                <a:t>Similarity</a:t>
              </a:r>
            </a:p>
            <a:p>
              <a:pPr algn="ctr"/>
              <a:r>
                <a:rPr kumimoji="1" lang="en-US" altLang="zh-TW" dirty="0"/>
                <a:t>(4803x4803)</a:t>
              </a:r>
            </a:p>
          </p:txBody>
        </p:sp>
        <p:sp>
          <p:nvSpPr>
            <p:cNvPr id="7" name="圓角矩形 6">
              <a:extLst>
                <a:ext uri="{FF2B5EF4-FFF2-40B4-BE49-F238E27FC236}">
                  <a16:creationId xmlns:a16="http://schemas.microsoft.com/office/drawing/2014/main" id="{A82BA88C-798A-4D46-B502-5FF2A7BDD2DD}"/>
                </a:ext>
              </a:extLst>
            </p:cNvPr>
            <p:cNvSpPr/>
            <p:nvPr/>
          </p:nvSpPr>
          <p:spPr>
            <a:xfrm>
              <a:off x="93936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Get</a:t>
              </a:r>
            </a:p>
            <a:p>
              <a:pPr algn="ctr"/>
              <a:r>
                <a:rPr kumimoji="1" lang="en-US" altLang="zh-TW" dirty="0"/>
                <a:t>Recommend</a:t>
              </a:r>
            </a:p>
          </p:txBody>
        </p:sp>
        <p:sp>
          <p:nvSpPr>
            <p:cNvPr id="8" name="向右箭號 7">
              <a:extLst>
                <a:ext uri="{FF2B5EF4-FFF2-40B4-BE49-F238E27FC236}">
                  <a16:creationId xmlns:a16="http://schemas.microsoft.com/office/drawing/2014/main" id="{A7BD21BB-2484-B74E-9D19-3BE7F4321B48}"/>
                </a:ext>
              </a:extLst>
            </p:cNvPr>
            <p:cNvSpPr/>
            <p:nvPr/>
          </p:nvSpPr>
          <p:spPr>
            <a:xfrm>
              <a:off x="2918981" y="315900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向右箭號 8">
              <a:extLst>
                <a:ext uri="{FF2B5EF4-FFF2-40B4-BE49-F238E27FC236}">
                  <a16:creationId xmlns:a16="http://schemas.microsoft.com/office/drawing/2014/main" id="{061A9CC1-F170-8146-A2B6-E2ADD325BC50}"/>
                </a:ext>
              </a:extLst>
            </p:cNvPr>
            <p:cNvSpPr/>
            <p:nvPr/>
          </p:nvSpPr>
          <p:spPr>
            <a:xfrm>
              <a:off x="5717381" y="315900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向右箭號 9">
              <a:extLst>
                <a:ext uri="{FF2B5EF4-FFF2-40B4-BE49-F238E27FC236}">
                  <a16:creationId xmlns:a16="http://schemas.microsoft.com/office/drawing/2014/main" id="{23E86915-B7E5-C943-8A69-A6085A310025}"/>
                </a:ext>
              </a:extLst>
            </p:cNvPr>
            <p:cNvSpPr/>
            <p:nvPr/>
          </p:nvSpPr>
          <p:spPr>
            <a:xfrm>
              <a:off x="8515781" y="3157537"/>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aphicFrame>
        <p:nvGraphicFramePr>
          <p:cNvPr id="12" name="表格 11">
            <a:extLst>
              <a:ext uri="{FF2B5EF4-FFF2-40B4-BE49-F238E27FC236}">
                <a16:creationId xmlns:a16="http://schemas.microsoft.com/office/drawing/2014/main" id="{D56CF491-7ECF-7B44-8101-A2B68E53C20A}"/>
              </a:ext>
            </a:extLst>
          </p:cNvPr>
          <p:cNvGraphicFramePr>
            <a:graphicFrameLocks noGrp="1"/>
          </p:cNvGraphicFramePr>
          <p:nvPr>
            <p:extLst>
              <p:ext uri="{D42A27DB-BD31-4B8C-83A1-F6EECF244321}">
                <p14:modId xmlns:p14="http://schemas.microsoft.com/office/powerpoint/2010/main" val="1222103959"/>
              </p:ext>
            </p:extLst>
          </p:nvPr>
        </p:nvGraphicFramePr>
        <p:xfrm>
          <a:off x="4584882" y="3414705"/>
          <a:ext cx="3022236" cy="3028950"/>
        </p:xfrm>
        <a:graphic>
          <a:graphicData uri="http://schemas.openxmlformats.org/drawingml/2006/table">
            <a:tbl>
              <a:tblPr firstRow="1" bandRow="1">
                <a:tableStyleId>{2D5ABB26-0587-4C30-8999-92F81FD0307C}</a:tableStyleId>
              </a:tblPr>
              <a:tblGrid>
                <a:gridCol w="503706">
                  <a:extLst>
                    <a:ext uri="{9D8B030D-6E8A-4147-A177-3AD203B41FA5}">
                      <a16:colId xmlns:a16="http://schemas.microsoft.com/office/drawing/2014/main" val="1287038428"/>
                    </a:ext>
                  </a:extLst>
                </a:gridCol>
                <a:gridCol w="503706">
                  <a:extLst>
                    <a:ext uri="{9D8B030D-6E8A-4147-A177-3AD203B41FA5}">
                      <a16:colId xmlns:a16="http://schemas.microsoft.com/office/drawing/2014/main" val="12823129"/>
                    </a:ext>
                  </a:extLst>
                </a:gridCol>
                <a:gridCol w="503706">
                  <a:extLst>
                    <a:ext uri="{9D8B030D-6E8A-4147-A177-3AD203B41FA5}">
                      <a16:colId xmlns:a16="http://schemas.microsoft.com/office/drawing/2014/main" val="2479746939"/>
                    </a:ext>
                  </a:extLst>
                </a:gridCol>
                <a:gridCol w="503706">
                  <a:extLst>
                    <a:ext uri="{9D8B030D-6E8A-4147-A177-3AD203B41FA5}">
                      <a16:colId xmlns:a16="http://schemas.microsoft.com/office/drawing/2014/main" val="3069853218"/>
                    </a:ext>
                  </a:extLst>
                </a:gridCol>
                <a:gridCol w="503706">
                  <a:extLst>
                    <a:ext uri="{9D8B030D-6E8A-4147-A177-3AD203B41FA5}">
                      <a16:colId xmlns:a16="http://schemas.microsoft.com/office/drawing/2014/main" val="1263980301"/>
                    </a:ext>
                  </a:extLst>
                </a:gridCol>
                <a:gridCol w="503706">
                  <a:extLst>
                    <a:ext uri="{9D8B030D-6E8A-4147-A177-3AD203B41FA5}">
                      <a16:colId xmlns:a16="http://schemas.microsoft.com/office/drawing/2014/main" val="386514583"/>
                    </a:ext>
                  </a:extLst>
                </a:gridCol>
              </a:tblGrid>
              <a:tr h="504825">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389702"/>
                  </a:ext>
                </a:extLst>
              </a:tr>
              <a:tr h="50482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1244403"/>
                  </a:ext>
                </a:extLst>
              </a:tr>
              <a:tr h="50482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3046536"/>
                  </a:ext>
                </a:extLst>
              </a:tr>
              <a:tr h="50482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917312"/>
                  </a:ext>
                </a:extLst>
              </a:tr>
              <a:tr h="50482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31644"/>
                  </a:ext>
                </a:extLst>
              </a:tr>
              <a:tr h="504825">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489247"/>
                  </a:ext>
                </a:extLst>
              </a:tr>
            </a:tbl>
          </a:graphicData>
        </a:graphic>
      </p:graphicFrame>
      <p:grpSp>
        <p:nvGrpSpPr>
          <p:cNvPr id="21" name="群組 20">
            <a:extLst>
              <a:ext uri="{FF2B5EF4-FFF2-40B4-BE49-F238E27FC236}">
                <a16:creationId xmlns:a16="http://schemas.microsoft.com/office/drawing/2014/main" id="{96EA7DD3-87FB-264E-A35A-18AB0EF27953}"/>
              </a:ext>
            </a:extLst>
          </p:cNvPr>
          <p:cNvGrpSpPr/>
          <p:nvPr/>
        </p:nvGrpSpPr>
        <p:grpSpPr>
          <a:xfrm>
            <a:off x="4199972" y="2731048"/>
            <a:ext cx="3792065" cy="369332"/>
            <a:chOff x="4199972" y="2945368"/>
            <a:chExt cx="3792065" cy="369332"/>
          </a:xfrm>
        </p:grpSpPr>
        <p:cxnSp>
          <p:nvCxnSpPr>
            <p:cNvPr id="14" name="直線箭頭接點 13">
              <a:extLst>
                <a:ext uri="{FF2B5EF4-FFF2-40B4-BE49-F238E27FC236}">
                  <a16:creationId xmlns:a16="http://schemas.microsoft.com/office/drawing/2014/main" id="{55D6EFD3-C6E6-D245-A6AF-99AF6CAAA8CD}"/>
                </a:ext>
              </a:extLst>
            </p:cNvPr>
            <p:cNvCxnSpPr>
              <a:cxnSpLocks/>
            </p:cNvCxnSpPr>
            <p:nvPr/>
          </p:nvCxnSpPr>
          <p:spPr>
            <a:xfrm>
              <a:off x="4584882" y="3314700"/>
              <a:ext cx="3022236"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61AEA591-E1F8-5549-A759-A981550971D3}"/>
                </a:ext>
              </a:extLst>
            </p:cNvPr>
            <p:cNvSpPr txBox="1"/>
            <p:nvPr/>
          </p:nvSpPr>
          <p:spPr>
            <a:xfrm>
              <a:off x="4199972" y="2945368"/>
              <a:ext cx="3792065" cy="369332"/>
            </a:xfrm>
            <a:prstGeom prst="rect">
              <a:avLst/>
            </a:prstGeom>
            <a:noFill/>
          </p:spPr>
          <p:txBody>
            <a:bodyPr wrap="none" rtlCol="0">
              <a:spAutoFit/>
            </a:bodyPr>
            <a:lstStyle/>
            <a:p>
              <a:pPr algn="ctr"/>
              <a:r>
                <a:rPr kumimoji="1" lang="en-US" altLang="zh-TW" dirty="0"/>
                <a:t>Cosine Similarity Score by Movie </a:t>
              </a:r>
              <a:r>
                <a:rPr kumimoji="1" lang="en-US" altLang="zh-TW" b="1" dirty="0">
                  <a:solidFill>
                    <a:schemeClr val="accent2">
                      <a:lumMod val="60000"/>
                      <a:lumOff val="40000"/>
                    </a:schemeClr>
                  </a:solidFill>
                </a:rPr>
                <a:t>Index</a:t>
              </a:r>
              <a:endParaRPr kumimoji="1" lang="zh-TW" altLang="en-US" b="1" dirty="0">
                <a:solidFill>
                  <a:schemeClr val="accent2">
                    <a:lumMod val="60000"/>
                    <a:lumOff val="40000"/>
                  </a:schemeClr>
                </a:solidFill>
              </a:endParaRPr>
            </a:p>
          </p:txBody>
        </p:sp>
      </p:grpSp>
      <p:grpSp>
        <p:nvGrpSpPr>
          <p:cNvPr id="20" name="群組 19">
            <a:extLst>
              <a:ext uri="{FF2B5EF4-FFF2-40B4-BE49-F238E27FC236}">
                <a16:creationId xmlns:a16="http://schemas.microsoft.com/office/drawing/2014/main" id="{537FCA82-EFF1-5C48-8B02-D5858C26EF11}"/>
              </a:ext>
            </a:extLst>
          </p:cNvPr>
          <p:cNvGrpSpPr/>
          <p:nvPr/>
        </p:nvGrpSpPr>
        <p:grpSpPr>
          <a:xfrm rot="5400000" flipV="1">
            <a:off x="2199171" y="4747871"/>
            <a:ext cx="3792065" cy="369332"/>
            <a:chOff x="627527" y="4455093"/>
            <a:chExt cx="3792065" cy="369332"/>
          </a:xfrm>
        </p:grpSpPr>
        <p:cxnSp>
          <p:nvCxnSpPr>
            <p:cNvPr id="18" name="直線箭頭接點 17">
              <a:extLst>
                <a:ext uri="{FF2B5EF4-FFF2-40B4-BE49-F238E27FC236}">
                  <a16:creationId xmlns:a16="http://schemas.microsoft.com/office/drawing/2014/main" id="{46774D57-02E9-1642-9485-09CC9B267F52}"/>
                </a:ext>
              </a:extLst>
            </p:cNvPr>
            <p:cNvCxnSpPr>
              <a:cxnSpLocks/>
            </p:cNvCxnSpPr>
            <p:nvPr/>
          </p:nvCxnSpPr>
          <p:spPr>
            <a:xfrm>
              <a:off x="1012445" y="4824413"/>
              <a:ext cx="3022236"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199836F7-55C7-F44A-BD84-95D051EF52CC}"/>
                </a:ext>
              </a:extLst>
            </p:cNvPr>
            <p:cNvSpPr txBox="1"/>
            <p:nvPr/>
          </p:nvSpPr>
          <p:spPr>
            <a:xfrm>
              <a:off x="627527" y="4455093"/>
              <a:ext cx="3792065" cy="369332"/>
            </a:xfrm>
            <a:prstGeom prst="rect">
              <a:avLst/>
            </a:prstGeom>
            <a:noFill/>
          </p:spPr>
          <p:txBody>
            <a:bodyPr wrap="none" rtlCol="0">
              <a:spAutoFit/>
            </a:bodyPr>
            <a:lstStyle/>
            <a:p>
              <a:pPr algn="ctr"/>
              <a:r>
                <a:rPr kumimoji="1" lang="en-US" altLang="zh-TW" dirty="0"/>
                <a:t>Cosine Similarity Score by Movie </a:t>
              </a:r>
              <a:r>
                <a:rPr kumimoji="1" lang="en-US" altLang="zh-TW" b="1" dirty="0">
                  <a:solidFill>
                    <a:schemeClr val="accent2">
                      <a:lumMod val="60000"/>
                      <a:lumOff val="40000"/>
                    </a:schemeClr>
                  </a:solidFill>
                </a:rPr>
                <a:t>Index</a:t>
              </a:r>
              <a:endParaRPr kumimoji="1" lang="zh-TW" altLang="en-US" b="1" dirty="0">
                <a:solidFill>
                  <a:schemeClr val="accent2">
                    <a:lumMod val="60000"/>
                    <a:lumOff val="40000"/>
                  </a:schemeClr>
                </a:solidFill>
              </a:endParaRPr>
            </a:p>
          </p:txBody>
        </p:sp>
      </p:grpSp>
      <p:sp>
        <p:nvSpPr>
          <p:cNvPr id="22" name="向右箭號 21">
            <a:extLst>
              <a:ext uri="{FF2B5EF4-FFF2-40B4-BE49-F238E27FC236}">
                <a16:creationId xmlns:a16="http://schemas.microsoft.com/office/drawing/2014/main" id="{BFB2720F-CB21-2649-A63E-5ECF89D84DB0}"/>
              </a:ext>
            </a:extLst>
          </p:cNvPr>
          <p:cNvSpPr/>
          <p:nvPr/>
        </p:nvSpPr>
        <p:spPr>
          <a:xfrm rot="6797303">
            <a:off x="6862546" y="2033886"/>
            <a:ext cx="757237" cy="54000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232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C6335127-3854-424A-ACAF-A36C4153FE33}"/>
              </a:ext>
            </a:extLst>
          </p:cNvPr>
          <p:cNvGraphicFramePr>
            <a:graphicFrameLocks noGrp="1"/>
          </p:cNvGraphicFramePr>
          <p:nvPr>
            <p:extLst>
              <p:ext uri="{D42A27DB-BD31-4B8C-83A1-F6EECF244321}">
                <p14:modId xmlns:p14="http://schemas.microsoft.com/office/powerpoint/2010/main" val="2979557868"/>
              </p:ext>
            </p:extLst>
          </p:nvPr>
        </p:nvGraphicFramePr>
        <p:xfrm>
          <a:off x="838200" y="2074869"/>
          <a:ext cx="10515600" cy="3939108"/>
        </p:xfrm>
        <a:graphic>
          <a:graphicData uri="http://schemas.openxmlformats.org/drawingml/2006/table">
            <a:tbl>
              <a:tblPr>
                <a:tableStyleId>{2D5ABB26-0587-4C30-8999-92F81FD0307C}</a:tableStyleId>
              </a:tblPr>
              <a:tblGrid>
                <a:gridCol w="670306">
                  <a:extLst>
                    <a:ext uri="{9D8B030D-6E8A-4147-A177-3AD203B41FA5}">
                      <a16:colId xmlns:a16="http://schemas.microsoft.com/office/drawing/2014/main" val="3916680568"/>
                    </a:ext>
                  </a:extLst>
                </a:gridCol>
                <a:gridCol w="5464265">
                  <a:extLst>
                    <a:ext uri="{9D8B030D-6E8A-4147-A177-3AD203B41FA5}">
                      <a16:colId xmlns:a16="http://schemas.microsoft.com/office/drawing/2014/main" val="2665644026"/>
                    </a:ext>
                  </a:extLst>
                </a:gridCol>
                <a:gridCol w="1402834">
                  <a:extLst>
                    <a:ext uri="{9D8B030D-6E8A-4147-A177-3AD203B41FA5}">
                      <a16:colId xmlns:a16="http://schemas.microsoft.com/office/drawing/2014/main" val="2831800746"/>
                    </a:ext>
                  </a:extLst>
                </a:gridCol>
                <a:gridCol w="2978195">
                  <a:extLst>
                    <a:ext uri="{9D8B030D-6E8A-4147-A177-3AD203B41FA5}">
                      <a16:colId xmlns:a16="http://schemas.microsoft.com/office/drawing/2014/main" val="2139271381"/>
                    </a:ext>
                  </a:extLst>
                </a:gridCol>
              </a:tblGrid>
              <a:tr h="328259">
                <a:tc>
                  <a:txBody>
                    <a:bodyPr/>
                    <a:lstStyle/>
                    <a:p>
                      <a:pPr algn="ctr" fontAlgn="ctr"/>
                      <a:r>
                        <a:rPr lang="en" sz="2000" b="1" u="none" strike="noStrike" dirty="0">
                          <a:effectLst/>
                        </a:rPr>
                        <a:t>index</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a:effectLst/>
                        </a:rPr>
                        <a:t>title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err="1">
                          <a:effectLst/>
                        </a:rPr>
                        <a:t>cosine_score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B w="12700" cap="flat" cmpd="sng" algn="ctr">
                      <a:solidFill>
                        <a:schemeClr val="tx1"/>
                      </a:solidFill>
                      <a:prstDash val="solid"/>
                      <a:round/>
                      <a:headEnd type="none" w="med" len="med"/>
                      <a:tailEnd type="none" w="med" len="med"/>
                    </a:lnB>
                  </a:tcPr>
                </a:tc>
                <a:tc>
                  <a:txBody>
                    <a:bodyPr/>
                    <a:lstStyle/>
                    <a:p>
                      <a:pPr algn="ctr" fontAlgn="ctr"/>
                      <a:r>
                        <a:rPr lang="en" sz="2000" b="1" u="none" strike="noStrike" dirty="0">
                          <a:effectLst/>
                        </a:rPr>
                        <a:t>note</a:t>
                      </a:r>
                      <a:endParaRPr lang="en" sz="2000" b="1"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7031216"/>
                  </a:ext>
                </a:extLst>
              </a:tr>
              <a:tr h="328259">
                <a:tc>
                  <a:txBody>
                    <a:bodyPr/>
                    <a:lstStyle/>
                    <a:p>
                      <a:pPr algn="ctr" fontAlgn="ctr"/>
                      <a:r>
                        <a:rPr lang="en-US" altLang="zh-TW" sz="2000" u="none" strike="noStrike">
                          <a:effectLst/>
                        </a:rPr>
                        <a:t>262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T w="12700" cap="flat" cmpd="sng" algn="ctr">
                      <a:solidFill>
                        <a:schemeClr val="tx1"/>
                      </a:solidFill>
                      <a:prstDash val="solid"/>
                      <a:round/>
                      <a:headEnd type="none" w="med" len="med"/>
                      <a:tailEnd type="none" w="med" len="med"/>
                    </a:lnT>
                  </a:tcPr>
                </a:tc>
                <a:tc>
                  <a:txBody>
                    <a:bodyPr/>
                    <a:lstStyle/>
                    <a:p>
                      <a:pPr algn="ctr" fontAlgn="ctr"/>
                      <a:r>
                        <a:rPr lang="en" sz="2000" u="none" strike="noStrike" dirty="0">
                          <a:effectLst/>
                        </a:rPr>
                        <a:t>The Lord of the Rings: The Fellowship of the Ring</a:t>
                      </a:r>
                      <a:endParaRPr lang="en"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2000" u="none" strike="noStrike" dirty="0">
                          <a:effectLst/>
                        </a:rPr>
                        <a:t>1</a:t>
                      </a:r>
                      <a:endParaRPr lang="en-US" altLang="zh-TW"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T w="12700" cap="flat" cmpd="sng" algn="ctr">
                      <a:solidFill>
                        <a:schemeClr val="tx1"/>
                      </a:solidFill>
                      <a:prstDash val="solid"/>
                      <a:round/>
                      <a:headEnd type="none" w="med" len="med"/>
                      <a:tailEnd type="none" w="med" len="med"/>
                    </a:lnT>
                  </a:tcPr>
                </a:tc>
                <a:tc>
                  <a:txBody>
                    <a:bodyPr/>
                    <a:lstStyle/>
                    <a:p>
                      <a:pPr algn="ctr" fontAlgn="ct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92535782"/>
                  </a:ext>
                </a:extLst>
              </a:tr>
              <a:tr h="328259">
                <a:tc>
                  <a:txBody>
                    <a:bodyPr/>
                    <a:lstStyle/>
                    <a:p>
                      <a:pPr algn="ctr" fontAlgn="ctr"/>
                      <a:r>
                        <a:rPr lang="en-US" altLang="zh-TW" sz="2000" u="none" strike="noStrike">
                          <a:effectLst/>
                        </a:rPr>
                        <a:t>98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The Hobbit: An Unexpected Journey</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0.195158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Series</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1441826014"/>
                  </a:ext>
                </a:extLst>
              </a:tr>
              <a:tr h="328259">
                <a:tc>
                  <a:txBody>
                    <a:bodyPr/>
                    <a:lstStyle/>
                    <a:p>
                      <a:pPr algn="ctr" fontAlgn="ctr"/>
                      <a:r>
                        <a:rPr lang="en-US" altLang="zh-TW" sz="2000" u="none" strike="noStrike">
                          <a:effectLst/>
                        </a:rPr>
                        <a:t>22</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dirty="0">
                          <a:effectLst/>
                        </a:rPr>
                        <a:t>The Hobbit: The Desolation of Smaug</a:t>
                      </a:r>
                      <a:endParaRPr lang="en"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0.180959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Series</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4025339146"/>
                  </a:ext>
                </a:extLst>
              </a:tr>
              <a:tr h="328259">
                <a:tc>
                  <a:txBody>
                    <a:bodyPr/>
                    <a:lstStyle/>
                    <a:p>
                      <a:pPr algn="ctr" fontAlgn="ctr"/>
                      <a:r>
                        <a:rPr lang="en-US" altLang="zh-TW" sz="2000" u="none" strike="noStrike">
                          <a:effectLst/>
                        </a:rPr>
                        <a:t>329</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The Lord of the Rings: The Return of the King</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0.166745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Series</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3712361719"/>
                  </a:ext>
                </a:extLst>
              </a:tr>
              <a:tr h="328259">
                <a:tc>
                  <a:txBody>
                    <a:bodyPr/>
                    <a:lstStyle/>
                    <a:p>
                      <a:pPr algn="ctr" fontAlgn="ctr"/>
                      <a:r>
                        <a:rPr lang="en-US" altLang="zh-TW" sz="2000" u="none" strike="noStrike">
                          <a:effectLst/>
                        </a:rPr>
                        <a:t>330</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The Lord of the Rings: The Two Towers</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0.147305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Series</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1297562039"/>
                  </a:ext>
                </a:extLst>
              </a:tr>
              <a:tr h="328259">
                <a:tc>
                  <a:txBody>
                    <a:bodyPr/>
                    <a:lstStyle/>
                    <a:p>
                      <a:pPr algn="ctr" fontAlgn="ctr"/>
                      <a:r>
                        <a:rPr lang="en-US" altLang="zh-TW" sz="2000" u="none" strike="noStrike">
                          <a:effectLst/>
                        </a:rPr>
                        <a:t>1933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Underclassman</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0.124586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"young", "ring" in overview</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603160873"/>
                  </a:ext>
                </a:extLst>
              </a:tr>
              <a:tr h="328259">
                <a:tc>
                  <a:txBody>
                    <a:bodyPr/>
                    <a:lstStyle/>
                    <a:p>
                      <a:pPr algn="ctr" fontAlgn="ctr"/>
                      <a:r>
                        <a:rPr lang="en-US" altLang="zh-TW" sz="2000" u="none" strike="noStrike">
                          <a:effectLst/>
                        </a:rPr>
                        <a:t>4185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Sublime</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0.119095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"ring" in overview</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3003926031"/>
                  </a:ext>
                </a:extLst>
              </a:tr>
              <a:tr h="328259">
                <a:tc>
                  <a:txBody>
                    <a:bodyPr/>
                    <a:lstStyle/>
                    <a:p>
                      <a:pPr algn="ctr" fontAlgn="ctr"/>
                      <a:r>
                        <a:rPr lang="en-US" altLang="zh-TW" sz="2000" u="none" strike="noStrike">
                          <a:effectLst/>
                        </a:rPr>
                        <a:t>2344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Raging Bull</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0.117544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"ring" in overview</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2881331197"/>
                  </a:ext>
                </a:extLst>
              </a:tr>
              <a:tr h="328259">
                <a:tc>
                  <a:txBody>
                    <a:bodyPr/>
                    <a:lstStyle/>
                    <a:p>
                      <a:pPr algn="ctr" fontAlgn="ctr"/>
                      <a:r>
                        <a:rPr lang="en-US" altLang="zh-TW" sz="2000" u="none" strike="noStrike">
                          <a:effectLst/>
                        </a:rPr>
                        <a:t>1616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What's the Worst That Could Happen?</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0.117095</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"ring" in overview</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1018066571"/>
                  </a:ext>
                </a:extLst>
              </a:tr>
              <a:tr h="328259">
                <a:tc>
                  <a:txBody>
                    <a:bodyPr/>
                    <a:lstStyle/>
                    <a:p>
                      <a:pPr algn="ctr" fontAlgn="ctr"/>
                      <a:r>
                        <a:rPr lang="en-US" altLang="zh-TW" sz="2000" u="none" strike="noStrike">
                          <a:effectLst/>
                        </a:rPr>
                        <a:t>3714</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Exiled</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0.112993</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"ring" in overview</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4099154925"/>
                  </a:ext>
                </a:extLst>
              </a:tr>
              <a:tr h="328259">
                <a:tc>
                  <a:txBody>
                    <a:bodyPr/>
                    <a:lstStyle/>
                    <a:p>
                      <a:pPr algn="ctr" fontAlgn="ctr"/>
                      <a:r>
                        <a:rPr lang="en-US" altLang="zh-TW" sz="2000" u="none" strike="noStrike">
                          <a:effectLst/>
                        </a:rPr>
                        <a:t>1438</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a:effectLst/>
                        </a:rPr>
                        <a:t>Krull</a:t>
                      </a:r>
                      <a:endParaRPr lang="en"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US" altLang="zh-TW" sz="2000" u="none" strike="noStrike">
                          <a:effectLst/>
                        </a:rPr>
                        <a:t>0.094786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tc>
                  <a:txBody>
                    <a:bodyPr/>
                    <a:lstStyle/>
                    <a:p>
                      <a:pPr algn="ctr" fontAlgn="ctr"/>
                      <a:r>
                        <a:rPr lang="en" sz="2000" u="none" strike="noStrike" dirty="0">
                          <a:effectLst/>
                        </a:rPr>
                        <a:t>"protect" in overview</a:t>
                      </a:r>
                      <a:endParaRPr lang="en" sz="2000" b="0" i="0" u="none" strike="noStrike" dirty="0">
                        <a:solidFill>
                          <a:srgbClr val="000000"/>
                        </a:solidFill>
                        <a:effectLst/>
                        <a:latin typeface="新細明體" panose="02020500000000000000" pitchFamily="18" charset="-120"/>
                        <a:ea typeface="新細明體" panose="02020500000000000000" pitchFamily="18" charset="-120"/>
                      </a:endParaRPr>
                    </a:p>
                  </a:txBody>
                  <a:tcPr marL="8489" marR="8489" marT="8489" marB="0" anchor="ctr"/>
                </a:tc>
                <a:extLst>
                  <a:ext uri="{0D108BD9-81ED-4DB2-BD59-A6C34878D82A}">
                    <a16:rowId xmlns:a16="http://schemas.microsoft.com/office/drawing/2014/main" val="710872308"/>
                  </a:ext>
                </a:extLst>
              </a:tr>
            </a:tbl>
          </a:graphicData>
        </a:graphic>
      </p:graphicFrame>
      <p:sp>
        <p:nvSpPr>
          <p:cNvPr id="6" name="文字方塊 5">
            <a:extLst>
              <a:ext uri="{FF2B5EF4-FFF2-40B4-BE49-F238E27FC236}">
                <a16:creationId xmlns:a16="http://schemas.microsoft.com/office/drawing/2014/main" id="{1B382266-EDDA-964E-B49D-EBF92D4A829F}"/>
              </a:ext>
            </a:extLst>
          </p:cNvPr>
          <p:cNvSpPr txBox="1"/>
          <p:nvPr/>
        </p:nvSpPr>
        <p:spPr>
          <a:xfrm>
            <a:off x="4121749" y="728667"/>
            <a:ext cx="3948517" cy="646331"/>
          </a:xfrm>
          <a:prstGeom prst="rect">
            <a:avLst/>
          </a:prstGeom>
          <a:noFill/>
        </p:spPr>
        <p:txBody>
          <a:bodyPr wrap="none" rtlCol="0">
            <a:spAutoFit/>
          </a:bodyPr>
          <a:lstStyle/>
          <a:p>
            <a:pPr algn="ctr"/>
            <a:r>
              <a:rPr kumimoji="1" lang="en-US" altLang="zh-TW" sz="3600" b="1" dirty="0"/>
              <a:t>Top 10 by Overview</a:t>
            </a:r>
            <a:endParaRPr kumimoji="1" lang="zh-TW" altLang="en-US" sz="3600" b="1" dirty="0"/>
          </a:p>
        </p:txBody>
      </p:sp>
      <p:sp>
        <p:nvSpPr>
          <p:cNvPr id="7" name="文字方塊 6">
            <a:extLst>
              <a:ext uri="{FF2B5EF4-FFF2-40B4-BE49-F238E27FC236}">
                <a16:creationId xmlns:a16="http://schemas.microsoft.com/office/drawing/2014/main" id="{ECAE9C14-A87E-EB48-9F9A-089414D779C2}"/>
              </a:ext>
            </a:extLst>
          </p:cNvPr>
          <p:cNvSpPr txBox="1"/>
          <p:nvPr/>
        </p:nvSpPr>
        <p:spPr>
          <a:xfrm>
            <a:off x="3718522" y="1374998"/>
            <a:ext cx="4754956" cy="369332"/>
          </a:xfrm>
          <a:prstGeom prst="rect">
            <a:avLst/>
          </a:prstGeom>
          <a:noFill/>
        </p:spPr>
        <p:txBody>
          <a:bodyPr wrap="none" rtlCol="0">
            <a:spAutoFit/>
          </a:bodyPr>
          <a:lstStyle/>
          <a:p>
            <a:r>
              <a:rPr lang="en" altLang="zh-TW" i="1" dirty="0">
                <a:solidFill>
                  <a:schemeClr val="accent2"/>
                </a:solidFill>
              </a:rPr>
              <a:t>The Lord of the Rings: The Fellowship of the Ring</a:t>
            </a:r>
            <a:endParaRPr lang="en" altLang="zh-TW" i="1" dirty="0">
              <a:solidFill>
                <a:schemeClr val="accent2"/>
              </a:solidFill>
              <a:latin typeface="新細明體" panose="02020500000000000000" pitchFamily="18" charset="-120"/>
            </a:endParaRPr>
          </a:p>
        </p:txBody>
      </p:sp>
    </p:spTree>
    <p:extLst>
      <p:ext uri="{BB962C8B-B14F-4D97-AF65-F5344CB8AC3E}">
        <p14:creationId xmlns:p14="http://schemas.microsoft.com/office/powerpoint/2010/main" val="105093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1980771" y="2251800"/>
            <a:ext cx="8230458" cy="2585323"/>
          </a:xfrm>
          <a:prstGeom prst="rect">
            <a:avLst/>
          </a:prstGeom>
          <a:noFill/>
        </p:spPr>
        <p:txBody>
          <a:bodyPr wrap="none" rtlCol="0">
            <a:spAutoFit/>
          </a:bodyPr>
          <a:lstStyle/>
          <a:p>
            <a:pPr algn="ctr"/>
            <a:r>
              <a:rPr kumimoji="1" lang="en-US" altLang="zh-TW" sz="5400" dirty="0"/>
              <a:t>3. Recommend by</a:t>
            </a:r>
          </a:p>
          <a:p>
            <a:pPr algn="ctr"/>
            <a:r>
              <a:rPr kumimoji="1" lang="en-US" altLang="zh-TW" sz="5400" dirty="0"/>
              <a:t>Title, Cast, Director,</a:t>
            </a:r>
          </a:p>
          <a:p>
            <a:pPr algn="ctr"/>
            <a:r>
              <a:rPr kumimoji="1" lang="en-US" altLang="zh-TW" sz="5400" dirty="0"/>
              <a:t>Keywords, Genres, Overview</a:t>
            </a:r>
            <a:endParaRPr kumimoji="1" lang="zh-TW" altLang="en-US" sz="5400" dirty="0"/>
          </a:p>
        </p:txBody>
      </p:sp>
    </p:spTree>
    <p:extLst>
      <p:ext uri="{BB962C8B-B14F-4D97-AF65-F5344CB8AC3E}">
        <p14:creationId xmlns:p14="http://schemas.microsoft.com/office/powerpoint/2010/main" val="266807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A9D242E9-DFC8-1E45-BA36-40B87A679F1A}"/>
              </a:ext>
            </a:extLst>
          </p:cNvPr>
          <p:cNvGrpSpPr/>
          <p:nvPr/>
        </p:nvGrpSpPr>
        <p:grpSpPr>
          <a:xfrm>
            <a:off x="998399" y="1139335"/>
            <a:ext cx="10195201" cy="2147521"/>
            <a:chOff x="998399" y="2353776"/>
            <a:chExt cx="10195201" cy="2147521"/>
          </a:xfrm>
        </p:grpSpPr>
        <p:sp>
          <p:nvSpPr>
            <p:cNvPr id="4" name="圓角矩形 3">
              <a:extLst>
                <a:ext uri="{FF2B5EF4-FFF2-40B4-BE49-F238E27FC236}">
                  <a16:creationId xmlns:a16="http://schemas.microsoft.com/office/drawing/2014/main" id="{22B49C12-5824-5A40-810D-0B2BF2C18D39}"/>
                </a:ext>
              </a:extLst>
            </p:cNvPr>
            <p:cNvSpPr/>
            <p:nvPr/>
          </p:nvSpPr>
          <p:spPr>
            <a:xfrm>
              <a:off x="998399" y="2353776"/>
              <a:ext cx="1800000" cy="2147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Title,</a:t>
              </a:r>
            </a:p>
            <a:p>
              <a:pPr algn="ctr"/>
              <a:r>
                <a:rPr kumimoji="1" lang="en-US" altLang="zh-TW" dirty="0"/>
                <a:t>Cast,</a:t>
              </a:r>
            </a:p>
            <a:p>
              <a:pPr algn="ctr"/>
              <a:r>
                <a:rPr kumimoji="1" lang="en-US" altLang="zh-TW" dirty="0"/>
                <a:t>Director,</a:t>
              </a:r>
            </a:p>
            <a:p>
              <a:pPr algn="ctr"/>
              <a:r>
                <a:rPr kumimoji="1" lang="en-US" altLang="zh-TW" dirty="0"/>
                <a:t>Keywords,</a:t>
              </a:r>
            </a:p>
            <a:p>
              <a:pPr algn="ctr"/>
              <a:r>
                <a:rPr kumimoji="1" lang="en-US" altLang="zh-TW" dirty="0"/>
                <a:t>Genres,</a:t>
              </a:r>
            </a:p>
            <a:p>
              <a:pPr algn="ctr"/>
              <a:r>
                <a:rPr kumimoji="1" lang="en-US" altLang="zh-TW" dirty="0"/>
                <a:t>Overview</a:t>
              </a:r>
            </a:p>
            <a:p>
              <a:pPr algn="ctr"/>
              <a:r>
                <a:rPr kumimoji="1" lang="en-US" altLang="zh-TW" dirty="0"/>
                <a:t>(4363x6)</a:t>
              </a:r>
              <a:endParaRPr kumimoji="1" lang="zh-TW" altLang="en-US" dirty="0"/>
            </a:p>
          </p:txBody>
        </p:sp>
        <p:sp>
          <p:nvSpPr>
            <p:cNvPr id="5" name="圓角矩形 4">
              <a:extLst>
                <a:ext uri="{FF2B5EF4-FFF2-40B4-BE49-F238E27FC236}">
                  <a16:creationId xmlns:a16="http://schemas.microsoft.com/office/drawing/2014/main" id="{0A43550B-A9F3-F54E-919D-55756AFA3A67}"/>
                </a:ext>
              </a:extLst>
            </p:cNvPr>
            <p:cNvSpPr/>
            <p:nvPr/>
          </p:nvSpPr>
          <p:spPr>
            <a:xfrm>
              <a:off x="37968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t>CountVectorizer</a:t>
              </a:r>
              <a:r>
                <a:rPr kumimoji="1" lang="en-US" altLang="zh-TW" dirty="0"/>
                <a:t>(4363x34242)</a:t>
              </a:r>
            </a:p>
          </p:txBody>
        </p:sp>
        <p:sp>
          <p:nvSpPr>
            <p:cNvPr id="6" name="圓角矩形 5">
              <a:extLst>
                <a:ext uri="{FF2B5EF4-FFF2-40B4-BE49-F238E27FC236}">
                  <a16:creationId xmlns:a16="http://schemas.microsoft.com/office/drawing/2014/main" id="{DC422FE2-0365-C243-8CC2-D7ECA05C4847}"/>
                </a:ext>
              </a:extLst>
            </p:cNvPr>
            <p:cNvSpPr/>
            <p:nvPr/>
          </p:nvSpPr>
          <p:spPr>
            <a:xfrm>
              <a:off x="65952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Cosine</a:t>
              </a:r>
            </a:p>
            <a:p>
              <a:pPr algn="ctr"/>
              <a:r>
                <a:rPr kumimoji="1" lang="en-US" altLang="zh-TW" dirty="0"/>
                <a:t>Similarity</a:t>
              </a:r>
            </a:p>
            <a:p>
              <a:pPr algn="ctr"/>
              <a:r>
                <a:rPr kumimoji="1" lang="en-US" altLang="zh-TW" dirty="0"/>
                <a:t>(4363x4363)</a:t>
              </a:r>
            </a:p>
          </p:txBody>
        </p:sp>
        <p:sp>
          <p:nvSpPr>
            <p:cNvPr id="7" name="圓角矩形 6">
              <a:extLst>
                <a:ext uri="{FF2B5EF4-FFF2-40B4-BE49-F238E27FC236}">
                  <a16:creationId xmlns:a16="http://schemas.microsoft.com/office/drawing/2014/main" id="{A82BA88C-798A-4D46-B502-5FF2A7BDD2DD}"/>
                </a:ext>
              </a:extLst>
            </p:cNvPr>
            <p:cNvSpPr/>
            <p:nvPr/>
          </p:nvSpPr>
          <p:spPr>
            <a:xfrm>
              <a:off x="9393600" y="2889000"/>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Get</a:t>
              </a:r>
            </a:p>
            <a:p>
              <a:pPr algn="ctr"/>
              <a:r>
                <a:rPr kumimoji="1" lang="en-US" altLang="zh-TW" dirty="0"/>
                <a:t>Recommend</a:t>
              </a:r>
            </a:p>
          </p:txBody>
        </p:sp>
        <p:sp>
          <p:nvSpPr>
            <p:cNvPr id="8" name="向右箭號 7">
              <a:extLst>
                <a:ext uri="{FF2B5EF4-FFF2-40B4-BE49-F238E27FC236}">
                  <a16:creationId xmlns:a16="http://schemas.microsoft.com/office/drawing/2014/main" id="{A7BD21BB-2484-B74E-9D19-3BE7F4321B48}"/>
                </a:ext>
              </a:extLst>
            </p:cNvPr>
            <p:cNvSpPr/>
            <p:nvPr/>
          </p:nvSpPr>
          <p:spPr>
            <a:xfrm>
              <a:off x="2918981" y="315900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向右箭號 8">
              <a:extLst>
                <a:ext uri="{FF2B5EF4-FFF2-40B4-BE49-F238E27FC236}">
                  <a16:creationId xmlns:a16="http://schemas.microsoft.com/office/drawing/2014/main" id="{061A9CC1-F170-8146-A2B6-E2ADD325BC50}"/>
                </a:ext>
              </a:extLst>
            </p:cNvPr>
            <p:cNvSpPr/>
            <p:nvPr/>
          </p:nvSpPr>
          <p:spPr>
            <a:xfrm>
              <a:off x="5717381" y="315900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向右箭號 9">
              <a:extLst>
                <a:ext uri="{FF2B5EF4-FFF2-40B4-BE49-F238E27FC236}">
                  <a16:creationId xmlns:a16="http://schemas.microsoft.com/office/drawing/2014/main" id="{23E86915-B7E5-C943-8A69-A6085A310025}"/>
                </a:ext>
              </a:extLst>
            </p:cNvPr>
            <p:cNvSpPr/>
            <p:nvPr/>
          </p:nvSpPr>
          <p:spPr>
            <a:xfrm>
              <a:off x="8515781" y="3157537"/>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 name="文字方塊 1">
            <a:extLst>
              <a:ext uri="{FF2B5EF4-FFF2-40B4-BE49-F238E27FC236}">
                <a16:creationId xmlns:a16="http://schemas.microsoft.com/office/drawing/2014/main" id="{D1D93E8E-9ACE-6C40-AD75-954DEBE3CC8B}"/>
              </a:ext>
            </a:extLst>
          </p:cNvPr>
          <p:cNvSpPr txBox="1"/>
          <p:nvPr/>
        </p:nvSpPr>
        <p:spPr>
          <a:xfrm>
            <a:off x="1365442" y="4614863"/>
            <a:ext cx="9461116" cy="1200329"/>
          </a:xfrm>
          <a:prstGeom prst="rect">
            <a:avLst/>
          </a:prstGeom>
          <a:noFill/>
        </p:spPr>
        <p:txBody>
          <a:bodyPr wrap="none" rtlCol="0">
            <a:spAutoFit/>
          </a:bodyPr>
          <a:lstStyle/>
          <a:p>
            <a:r>
              <a:rPr kumimoji="1" lang="en-US" altLang="zh-TW" sz="2400" dirty="0"/>
              <a:t>To one array list</a:t>
            </a:r>
          </a:p>
          <a:p>
            <a:r>
              <a:rPr kumimoji="1" lang="en-US" altLang="zh-TW" sz="2400" dirty="0"/>
              <a:t>[title 1, title 2, …, cast 1, cast 2, …, director 1, director 2, …,</a:t>
            </a:r>
          </a:p>
          <a:p>
            <a:r>
              <a:rPr kumimoji="1" lang="en-US" altLang="zh-TW" sz="2400" dirty="0"/>
              <a:t>keyword 1, keyword 2, …, genres 1, genres 2, …, overview 1, overview 2, …]</a:t>
            </a:r>
            <a:endParaRPr kumimoji="1" lang="zh-TW" altLang="en-US" sz="2400" dirty="0"/>
          </a:p>
        </p:txBody>
      </p:sp>
      <p:sp>
        <p:nvSpPr>
          <p:cNvPr id="22" name="向右箭號 21">
            <a:extLst>
              <a:ext uri="{FF2B5EF4-FFF2-40B4-BE49-F238E27FC236}">
                <a16:creationId xmlns:a16="http://schemas.microsoft.com/office/drawing/2014/main" id="{1C4A40B9-FBE4-D14C-9B18-77DAC2FBABDA}"/>
              </a:ext>
            </a:extLst>
          </p:cNvPr>
          <p:cNvSpPr/>
          <p:nvPr/>
        </p:nvSpPr>
        <p:spPr>
          <a:xfrm rot="4098703">
            <a:off x="1910588" y="3632596"/>
            <a:ext cx="757237" cy="54000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43027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1B382266-EDDA-964E-B49D-EBF92D4A829F}"/>
              </a:ext>
            </a:extLst>
          </p:cNvPr>
          <p:cNvSpPr txBox="1"/>
          <p:nvPr/>
        </p:nvSpPr>
        <p:spPr>
          <a:xfrm>
            <a:off x="360089" y="728667"/>
            <a:ext cx="11471858" cy="646331"/>
          </a:xfrm>
          <a:prstGeom prst="rect">
            <a:avLst/>
          </a:prstGeom>
          <a:noFill/>
        </p:spPr>
        <p:txBody>
          <a:bodyPr wrap="none" rtlCol="0">
            <a:spAutoFit/>
          </a:bodyPr>
          <a:lstStyle/>
          <a:p>
            <a:pPr algn="ctr"/>
            <a:r>
              <a:rPr kumimoji="1" lang="en-US" altLang="zh-TW" sz="3600" b="1" dirty="0"/>
              <a:t>Top 10 by Title, Cast, Director, Keywords, Genres, Overview</a:t>
            </a:r>
            <a:endParaRPr kumimoji="1" lang="zh-TW" altLang="en-US" sz="3600" b="1" dirty="0"/>
          </a:p>
        </p:txBody>
      </p:sp>
      <p:sp>
        <p:nvSpPr>
          <p:cNvPr id="7" name="文字方塊 6">
            <a:extLst>
              <a:ext uri="{FF2B5EF4-FFF2-40B4-BE49-F238E27FC236}">
                <a16:creationId xmlns:a16="http://schemas.microsoft.com/office/drawing/2014/main" id="{ECAE9C14-A87E-EB48-9F9A-089414D779C2}"/>
              </a:ext>
            </a:extLst>
          </p:cNvPr>
          <p:cNvSpPr txBox="1"/>
          <p:nvPr/>
        </p:nvSpPr>
        <p:spPr>
          <a:xfrm>
            <a:off x="3718522" y="1374998"/>
            <a:ext cx="4754956" cy="369332"/>
          </a:xfrm>
          <a:prstGeom prst="rect">
            <a:avLst/>
          </a:prstGeom>
          <a:noFill/>
        </p:spPr>
        <p:txBody>
          <a:bodyPr wrap="none" rtlCol="0">
            <a:spAutoFit/>
          </a:bodyPr>
          <a:lstStyle/>
          <a:p>
            <a:r>
              <a:rPr lang="en" altLang="zh-TW" i="1" dirty="0">
                <a:solidFill>
                  <a:schemeClr val="accent2"/>
                </a:solidFill>
              </a:rPr>
              <a:t>The Lord of the Rings: The Fellowship of the Ring</a:t>
            </a:r>
            <a:endParaRPr lang="en" altLang="zh-TW" i="1" dirty="0">
              <a:solidFill>
                <a:schemeClr val="accent2"/>
              </a:solidFill>
              <a:latin typeface="新細明體" panose="02020500000000000000" pitchFamily="18" charset="-120"/>
            </a:endParaRPr>
          </a:p>
        </p:txBody>
      </p:sp>
      <p:graphicFrame>
        <p:nvGraphicFramePr>
          <p:cNvPr id="3" name="表格 2">
            <a:extLst>
              <a:ext uri="{FF2B5EF4-FFF2-40B4-BE49-F238E27FC236}">
                <a16:creationId xmlns:a16="http://schemas.microsoft.com/office/drawing/2014/main" id="{49C50C8E-10C2-CD48-8497-2D1890BC848E}"/>
              </a:ext>
            </a:extLst>
          </p:cNvPr>
          <p:cNvGraphicFramePr>
            <a:graphicFrameLocks noGrp="1"/>
          </p:cNvGraphicFramePr>
          <p:nvPr>
            <p:extLst>
              <p:ext uri="{D42A27DB-BD31-4B8C-83A1-F6EECF244321}">
                <p14:modId xmlns:p14="http://schemas.microsoft.com/office/powerpoint/2010/main" val="3430671911"/>
              </p:ext>
            </p:extLst>
          </p:nvPr>
        </p:nvGraphicFramePr>
        <p:xfrm>
          <a:off x="107156" y="2390661"/>
          <a:ext cx="11977688" cy="2996712"/>
        </p:xfrm>
        <a:graphic>
          <a:graphicData uri="http://schemas.openxmlformats.org/drawingml/2006/table">
            <a:tbl>
              <a:tblPr>
                <a:tableStyleId>{2D5ABB26-0587-4C30-8999-92F81FD0307C}</a:tableStyleId>
              </a:tblPr>
              <a:tblGrid>
                <a:gridCol w="482682">
                  <a:extLst>
                    <a:ext uri="{9D8B030D-6E8A-4147-A177-3AD203B41FA5}">
                      <a16:colId xmlns:a16="http://schemas.microsoft.com/office/drawing/2014/main" val="1092255334"/>
                    </a:ext>
                  </a:extLst>
                </a:gridCol>
                <a:gridCol w="4317331">
                  <a:extLst>
                    <a:ext uri="{9D8B030D-6E8A-4147-A177-3AD203B41FA5}">
                      <a16:colId xmlns:a16="http://schemas.microsoft.com/office/drawing/2014/main" val="392830082"/>
                    </a:ext>
                  </a:extLst>
                </a:gridCol>
                <a:gridCol w="1108383">
                  <a:extLst>
                    <a:ext uri="{9D8B030D-6E8A-4147-A177-3AD203B41FA5}">
                      <a16:colId xmlns:a16="http://schemas.microsoft.com/office/drawing/2014/main" val="4090402151"/>
                    </a:ext>
                  </a:extLst>
                </a:gridCol>
                <a:gridCol w="6069292">
                  <a:extLst>
                    <a:ext uri="{9D8B030D-6E8A-4147-A177-3AD203B41FA5}">
                      <a16:colId xmlns:a16="http://schemas.microsoft.com/office/drawing/2014/main" val="1254330814"/>
                    </a:ext>
                  </a:extLst>
                </a:gridCol>
              </a:tblGrid>
              <a:tr h="227576">
                <a:tc>
                  <a:txBody>
                    <a:bodyPr/>
                    <a:lstStyle/>
                    <a:p>
                      <a:pPr algn="ctr" fontAlgn="ctr"/>
                      <a:r>
                        <a:rPr lang="en" sz="1600" b="1" u="none" strike="noStrike" dirty="0">
                          <a:effectLst/>
                        </a:rPr>
                        <a:t>index</a:t>
                      </a:r>
                      <a:endParaRPr lang="en" sz="1600" b="1"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B w="12700" cap="flat" cmpd="sng" algn="ctr">
                      <a:solidFill>
                        <a:schemeClr val="tx1"/>
                      </a:solidFill>
                      <a:prstDash val="solid"/>
                      <a:round/>
                      <a:headEnd type="none" w="med" len="med"/>
                      <a:tailEnd type="none" w="med" len="med"/>
                    </a:lnB>
                  </a:tcPr>
                </a:tc>
                <a:tc>
                  <a:txBody>
                    <a:bodyPr/>
                    <a:lstStyle/>
                    <a:p>
                      <a:pPr algn="ctr" fontAlgn="ctr"/>
                      <a:r>
                        <a:rPr lang="en" sz="1600" b="1" u="none" strike="noStrike" dirty="0">
                          <a:effectLst/>
                        </a:rPr>
                        <a:t>title</a:t>
                      </a:r>
                      <a:endParaRPr lang="en" sz="1600" b="1"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B w="12700" cap="flat" cmpd="sng" algn="ctr">
                      <a:solidFill>
                        <a:schemeClr val="tx1"/>
                      </a:solidFill>
                      <a:prstDash val="solid"/>
                      <a:round/>
                      <a:headEnd type="none" w="med" len="med"/>
                      <a:tailEnd type="none" w="med" len="med"/>
                    </a:lnB>
                  </a:tcPr>
                </a:tc>
                <a:tc>
                  <a:txBody>
                    <a:bodyPr/>
                    <a:lstStyle/>
                    <a:p>
                      <a:pPr algn="ctr" fontAlgn="ctr"/>
                      <a:r>
                        <a:rPr lang="en" sz="1600" b="1" u="none" strike="noStrike" dirty="0" err="1">
                          <a:effectLst/>
                        </a:rPr>
                        <a:t>cosine_score</a:t>
                      </a:r>
                      <a:endParaRPr lang="en" sz="1600" b="1"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B w="12700" cap="flat" cmpd="sng" algn="ctr">
                      <a:solidFill>
                        <a:schemeClr val="tx1"/>
                      </a:solidFill>
                      <a:prstDash val="solid"/>
                      <a:round/>
                      <a:headEnd type="none" w="med" len="med"/>
                      <a:tailEnd type="none" w="med" len="med"/>
                    </a:lnB>
                  </a:tcPr>
                </a:tc>
                <a:tc>
                  <a:txBody>
                    <a:bodyPr/>
                    <a:lstStyle/>
                    <a:p>
                      <a:pPr algn="ctr" fontAlgn="ctr"/>
                      <a:r>
                        <a:rPr lang="en" sz="1600" b="1" u="none" strike="noStrike" dirty="0">
                          <a:effectLst/>
                        </a:rPr>
                        <a:t>note</a:t>
                      </a:r>
                      <a:endParaRPr lang="en" sz="1600" b="1"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6808"/>
                  </a:ext>
                </a:extLst>
              </a:tr>
              <a:tr h="227576">
                <a:tc>
                  <a:txBody>
                    <a:bodyPr/>
                    <a:lstStyle/>
                    <a:p>
                      <a:pPr algn="ctr" fontAlgn="ctr"/>
                      <a:r>
                        <a:rPr lang="en-US" altLang="zh-TW" sz="1600" u="none" strike="noStrike">
                          <a:effectLst/>
                        </a:rPr>
                        <a:t>259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T w="12700" cap="flat" cmpd="sng" algn="ctr">
                      <a:solidFill>
                        <a:schemeClr val="tx1"/>
                      </a:solidFill>
                      <a:prstDash val="solid"/>
                      <a:round/>
                      <a:headEnd type="none" w="med" len="med"/>
                      <a:tailEnd type="none" w="med" len="med"/>
                    </a:lnT>
                  </a:tcPr>
                </a:tc>
                <a:tc>
                  <a:txBody>
                    <a:bodyPr/>
                    <a:lstStyle/>
                    <a:p>
                      <a:pPr algn="ctr" fontAlgn="ctr"/>
                      <a:r>
                        <a:rPr lang="en" sz="1600" u="none" strike="noStrike">
                          <a:effectLst/>
                        </a:rPr>
                        <a:t>The Lord of the Rings: The Fellowship of the Ring</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T w="12700" cap="flat" cmpd="sng" algn="ctr">
                      <a:solidFill>
                        <a:schemeClr val="tx1"/>
                      </a:solidFill>
                      <a:prstDash val="solid"/>
                      <a:round/>
                      <a:headEnd type="none" w="med" len="med"/>
                      <a:tailEnd type="none" w="med" len="med"/>
                    </a:lnT>
                  </a:tcPr>
                </a:tc>
                <a:tc>
                  <a:txBody>
                    <a:bodyPr/>
                    <a:lstStyle/>
                    <a:p>
                      <a:pPr algn="ctr" fontAlgn="ctr"/>
                      <a:r>
                        <a:rPr lang="en-US" altLang="zh-TW" sz="1600" u="none" strike="noStrike">
                          <a:effectLst/>
                        </a:rPr>
                        <a:t>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T w="12700" cap="flat" cmpd="sng" algn="ctr">
                      <a:solidFill>
                        <a:schemeClr val="tx1"/>
                      </a:solidFill>
                      <a:prstDash val="solid"/>
                      <a:round/>
                      <a:headEnd type="none" w="med" len="med"/>
                      <a:tailEnd type="none" w="med" len="med"/>
                    </a:lnT>
                  </a:tcPr>
                </a:tc>
                <a:tc>
                  <a:txBody>
                    <a:bodyPr/>
                    <a:lstStyle/>
                    <a:p>
                      <a:pPr algn="l" fontAlgn="ctr"/>
                      <a:r>
                        <a:rPr lang="en" sz="1600" u="none" strike="noStrike">
                          <a:effectLst/>
                        </a:rPr>
                        <a:t>titles x 4, cast x 5, director x 1, keywords x 5, genres x 3, overview x 33</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8270210"/>
                  </a:ext>
                </a:extLst>
              </a:tr>
              <a:tr h="227576">
                <a:tc>
                  <a:txBody>
                    <a:bodyPr/>
                    <a:lstStyle/>
                    <a:p>
                      <a:pPr algn="ctr" fontAlgn="ctr"/>
                      <a:r>
                        <a:rPr lang="en-US" altLang="zh-TW" sz="1600" u="none" strike="noStrike">
                          <a:effectLst/>
                        </a:rPr>
                        <a:t>326</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The Lord of the Rings: The Two Towers</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0.42956</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titles x 2, cast x 3, director x 1, keywords x 4, genres x 3, overview x 4</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3945984548"/>
                  </a:ext>
                </a:extLst>
              </a:tr>
              <a:tr h="227576">
                <a:tc>
                  <a:txBody>
                    <a:bodyPr/>
                    <a:lstStyle/>
                    <a:p>
                      <a:pPr algn="ctr" fontAlgn="ctr"/>
                      <a:r>
                        <a:rPr lang="en-US" altLang="zh-TW" sz="1600" u="none" strike="noStrike">
                          <a:effectLst/>
                        </a:rPr>
                        <a:t>325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The Lord of the Rings: The Return of the King</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0.396438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titles x 2, cast x 3, director x 1, keywords x 3, genres x 3, overview x 3</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674574791"/>
                  </a:ext>
                </a:extLst>
              </a:tr>
              <a:tr h="227576">
                <a:tc>
                  <a:txBody>
                    <a:bodyPr/>
                    <a:lstStyle/>
                    <a:p>
                      <a:pPr algn="ctr" fontAlgn="ctr"/>
                      <a:r>
                        <a:rPr lang="en-US" altLang="zh-TW" sz="1600" u="none" strike="noStrike">
                          <a:effectLst/>
                        </a:rPr>
                        <a:t>95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The Hobbit: An Unexpected Journey</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dirty="0">
                          <a:effectLst/>
                        </a:rPr>
                        <a:t>0.395130</a:t>
                      </a:r>
                      <a:endParaRPr lang="en-US" altLang="zh-TW"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cast x 2, director x 1, keywords x 4, genres x 3, overview x 4</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1394478166"/>
                  </a:ext>
                </a:extLst>
              </a:tr>
              <a:tr h="227576">
                <a:tc>
                  <a:txBody>
                    <a:bodyPr/>
                    <a:lstStyle/>
                    <a:p>
                      <a:pPr algn="ctr" fontAlgn="ctr"/>
                      <a:r>
                        <a:rPr lang="en-US" altLang="zh-TW" sz="1600" u="none" strike="noStrike">
                          <a:effectLst/>
                        </a:rPr>
                        <a:t>22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The Hobbit: The Desolation of Smaug</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0.339932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cast x 1, director x 1, keywords x 4, genres x 2, overview x 2</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4135741597"/>
                  </a:ext>
                </a:extLst>
              </a:tr>
              <a:tr h="227576">
                <a:tc>
                  <a:txBody>
                    <a:bodyPr/>
                    <a:lstStyle/>
                    <a:p>
                      <a:pPr algn="ctr" fontAlgn="ctr"/>
                      <a:r>
                        <a:rPr lang="en-US" altLang="zh-TW" sz="1600" u="none" strike="noStrike">
                          <a:effectLst/>
                        </a:rPr>
                        <a:t>19</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The Hobbit: The Battle of the Five Armies</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0.339343</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cast x 1, director x 1, keywords x 4, genres x 3, overview x 3</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2460411771"/>
                  </a:ext>
                </a:extLst>
              </a:tr>
              <a:tr h="227576">
                <a:tc>
                  <a:txBody>
                    <a:bodyPr/>
                    <a:lstStyle/>
                    <a:p>
                      <a:pPr algn="ctr" fontAlgn="ctr"/>
                      <a:r>
                        <a:rPr lang="en-US" altLang="zh-TW" sz="1600" u="none" strike="noStrike">
                          <a:effectLst/>
                        </a:rPr>
                        <a:t>1580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What's the Worst That Could Happen?</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0.195311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genres x 1, overview x 2</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1579998944"/>
                  </a:ext>
                </a:extLst>
              </a:tr>
              <a:tr h="227576">
                <a:tc>
                  <a:txBody>
                    <a:bodyPr/>
                    <a:lstStyle/>
                    <a:p>
                      <a:pPr algn="ctr" fontAlgn="ctr"/>
                      <a:r>
                        <a:rPr lang="en-US" altLang="zh-TW" sz="1600" u="none" strike="noStrike">
                          <a:effectLst/>
                        </a:rPr>
                        <a:t>1407</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Krull</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0.147844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genres x 3, overview x 2</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1482133554"/>
                  </a:ext>
                </a:extLst>
              </a:tr>
              <a:tr h="227576">
                <a:tc>
                  <a:txBody>
                    <a:bodyPr/>
                    <a:lstStyle/>
                    <a:p>
                      <a:pPr algn="ctr" fontAlgn="ctr"/>
                      <a:r>
                        <a:rPr lang="en-US" altLang="zh-TW" sz="1600" u="none" strike="noStrike">
                          <a:effectLst/>
                        </a:rPr>
                        <a:t>2264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Raging Bull</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0.133352</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overview x 3</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2500352573"/>
                  </a:ext>
                </a:extLst>
              </a:tr>
              <a:tr h="227576">
                <a:tc>
                  <a:txBody>
                    <a:bodyPr/>
                    <a:lstStyle/>
                    <a:p>
                      <a:pPr algn="ctr" fontAlgn="ctr"/>
                      <a:r>
                        <a:rPr lang="en-US" altLang="zh-TW" sz="1600" u="none" strike="noStrike">
                          <a:effectLst/>
                        </a:rPr>
                        <a:t>1885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Underclassman</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0.130677</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a:effectLst/>
                        </a:rPr>
                        <a:t>genres x 1, overview x 2</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3306105650"/>
                  </a:ext>
                </a:extLst>
              </a:tr>
              <a:tr h="227576">
                <a:tc>
                  <a:txBody>
                    <a:bodyPr/>
                    <a:lstStyle/>
                    <a:p>
                      <a:pPr algn="ctr" fontAlgn="ctr"/>
                      <a:r>
                        <a:rPr lang="en-US" altLang="zh-TW" sz="1600" u="none" strike="noStrike">
                          <a:effectLst/>
                        </a:rPr>
                        <a:t>61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 sz="1600" u="none" strike="noStrike">
                          <a:effectLst/>
                        </a:rPr>
                        <a:t>Jupiter Ascending</a:t>
                      </a:r>
                      <a:endParaRPr lang="en"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ctr" fontAlgn="ctr"/>
                      <a:r>
                        <a:rPr lang="en-US" altLang="zh-TW" sz="1600" u="none" strike="noStrike">
                          <a:effectLst/>
                        </a:rPr>
                        <a:t>0.126295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tc>
                  <a:txBody>
                    <a:bodyPr/>
                    <a:lstStyle/>
                    <a:p>
                      <a:pPr algn="l" fontAlgn="ctr"/>
                      <a:r>
                        <a:rPr lang="en" sz="1600" u="none" strike="noStrike" dirty="0">
                          <a:effectLst/>
                        </a:rPr>
                        <a:t>cast x 1, genres x 3, overview x 1</a:t>
                      </a:r>
                      <a:endParaRPr lang="en"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886" marR="5886" marT="5886" marB="0" anchor="ctr"/>
                </a:tc>
                <a:extLst>
                  <a:ext uri="{0D108BD9-81ED-4DB2-BD59-A6C34878D82A}">
                    <a16:rowId xmlns:a16="http://schemas.microsoft.com/office/drawing/2014/main" val="4108584334"/>
                  </a:ext>
                </a:extLst>
              </a:tr>
            </a:tbl>
          </a:graphicData>
        </a:graphic>
      </p:graphicFrame>
    </p:spTree>
    <p:extLst>
      <p:ext uri="{BB962C8B-B14F-4D97-AF65-F5344CB8AC3E}">
        <p14:creationId xmlns:p14="http://schemas.microsoft.com/office/powerpoint/2010/main" val="1067566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3018180" y="2967335"/>
            <a:ext cx="6155661" cy="923330"/>
          </a:xfrm>
          <a:prstGeom prst="rect">
            <a:avLst/>
          </a:prstGeom>
          <a:noFill/>
        </p:spPr>
        <p:txBody>
          <a:bodyPr wrap="none" rtlCol="0">
            <a:spAutoFit/>
          </a:bodyPr>
          <a:lstStyle/>
          <a:p>
            <a:pPr algn="ctr"/>
            <a:r>
              <a:rPr kumimoji="1" lang="en-US" altLang="zh-TW" sz="5400" dirty="0"/>
              <a:t>4. Logistic Regression</a:t>
            </a:r>
            <a:endParaRPr kumimoji="1" lang="zh-TW" altLang="en-US" sz="5400" dirty="0"/>
          </a:p>
        </p:txBody>
      </p:sp>
    </p:spTree>
    <p:extLst>
      <p:ext uri="{BB962C8B-B14F-4D97-AF65-F5344CB8AC3E}">
        <p14:creationId xmlns:p14="http://schemas.microsoft.com/office/powerpoint/2010/main" val="25140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a:extLst>
              <a:ext uri="{FF2B5EF4-FFF2-40B4-BE49-F238E27FC236}">
                <a16:creationId xmlns:a16="http://schemas.microsoft.com/office/drawing/2014/main" id="{F92A431A-E469-654A-A332-53B7F6D733E6}"/>
              </a:ext>
            </a:extLst>
          </p:cNvPr>
          <p:cNvSpPr/>
          <p:nvPr/>
        </p:nvSpPr>
        <p:spPr>
          <a:xfrm>
            <a:off x="998399" y="392886"/>
            <a:ext cx="1800000" cy="1954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Title,</a:t>
            </a:r>
          </a:p>
          <a:p>
            <a:pPr algn="ctr"/>
            <a:r>
              <a:rPr kumimoji="1" lang="en-US" altLang="zh-TW" dirty="0"/>
              <a:t>Cast,</a:t>
            </a:r>
          </a:p>
          <a:p>
            <a:pPr algn="ctr"/>
            <a:r>
              <a:rPr kumimoji="1" lang="en-US" altLang="zh-TW" dirty="0"/>
              <a:t>Director,</a:t>
            </a:r>
          </a:p>
          <a:p>
            <a:pPr algn="ctr"/>
            <a:r>
              <a:rPr kumimoji="1" lang="en-US" altLang="zh-TW" dirty="0"/>
              <a:t>Keywords,</a:t>
            </a:r>
          </a:p>
          <a:p>
            <a:pPr algn="ctr"/>
            <a:r>
              <a:rPr kumimoji="1" lang="en-US" altLang="zh-TW" dirty="0"/>
              <a:t>Genres,</a:t>
            </a:r>
          </a:p>
          <a:p>
            <a:pPr algn="ctr"/>
            <a:r>
              <a:rPr kumimoji="1" lang="en-US" altLang="zh-TW" dirty="0"/>
              <a:t>Overview</a:t>
            </a:r>
          </a:p>
          <a:p>
            <a:pPr algn="ctr"/>
            <a:r>
              <a:rPr kumimoji="1" lang="en-US" altLang="zh-TW" dirty="0"/>
              <a:t>(4363x6)</a:t>
            </a:r>
            <a:endParaRPr kumimoji="1" lang="zh-TW" altLang="en-US" dirty="0"/>
          </a:p>
        </p:txBody>
      </p:sp>
      <p:sp>
        <p:nvSpPr>
          <p:cNvPr id="6" name="圓角矩形 5">
            <a:extLst>
              <a:ext uri="{FF2B5EF4-FFF2-40B4-BE49-F238E27FC236}">
                <a16:creationId xmlns:a16="http://schemas.microsoft.com/office/drawing/2014/main" id="{377F8FFD-9A68-5143-AAC2-7B6E5FB82C7D}"/>
              </a:ext>
            </a:extLst>
          </p:cNvPr>
          <p:cNvSpPr/>
          <p:nvPr/>
        </p:nvSpPr>
        <p:spPr>
          <a:xfrm>
            <a:off x="37968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t>CountVectorizer</a:t>
            </a:r>
            <a:r>
              <a:rPr kumimoji="1" lang="en-US" altLang="zh-TW" dirty="0"/>
              <a:t>(4363x34242)</a:t>
            </a:r>
          </a:p>
        </p:txBody>
      </p:sp>
      <p:sp>
        <p:nvSpPr>
          <p:cNvPr id="7" name="圓角矩形 6">
            <a:extLst>
              <a:ext uri="{FF2B5EF4-FFF2-40B4-BE49-F238E27FC236}">
                <a16:creationId xmlns:a16="http://schemas.microsoft.com/office/drawing/2014/main" id="{E6097868-7C7F-6947-9C0A-0DD03C1CAD5A}"/>
              </a:ext>
            </a:extLst>
          </p:cNvPr>
          <p:cNvSpPr/>
          <p:nvPr/>
        </p:nvSpPr>
        <p:spPr>
          <a:xfrm>
            <a:off x="65952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Cosine</a:t>
            </a:r>
          </a:p>
          <a:p>
            <a:pPr algn="ctr"/>
            <a:r>
              <a:rPr kumimoji="1" lang="en-US" altLang="zh-TW" dirty="0"/>
              <a:t>Similarity</a:t>
            </a:r>
          </a:p>
          <a:p>
            <a:pPr algn="ctr"/>
            <a:r>
              <a:rPr kumimoji="1" lang="en-US" altLang="zh-TW" dirty="0"/>
              <a:t>(4363x4363)</a:t>
            </a:r>
          </a:p>
        </p:txBody>
      </p:sp>
      <p:sp>
        <p:nvSpPr>
          <p:cNvPr id="8" name="圓角矩形 7">
            <a:extLst>
              <a:ext uri="{FF2B5EF4-FFF2-40B4-BE49-F238E27FC236}">
                <a16:creationId xmlns:a16="http://schemas.microsoft.com/office/drawing/2014/main" id="{8207FEA3-5ED6-874E-B612-AD107911E1D7}"/>
              </a:ext>
            </a:extLst>
          </p:cNvPr>
          <p:cNvSpPr/>
          <p:nvPr/>
        </p:nvSpPr>
        <p:spPr>
          <a:xfrm>
            <a:off x="93936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Second Highest Score</a:t>
            </a:r>
          </a:p>
        </p:txBody>
      </p:sp>
      <p:sp>
        <p:nvSpPr>
          <p:cNvPr id="9" name="向右箭號 8">
            <a:extLst>
              <a:ext uri="{FF2B5EF4-FFF2-40B4-BE49-F238E27FC236}">
                <a16:creationId xmlns:a16="http://schemas.microsoft.com/office/drawing/2014/main" id="{4472DCD4-DDB6-7E43-8550-E44A14E83B83}"/>
              </a:ext>
            </a:extLst>
          </p:cNvPr>
          <p:cNvSpPr/>
          <p:nvPr/>
        </p:nvSpPr>
        <p:spPr>
          <a:xfrm>
            <a:off x="2918981" y="1101583"/>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向右箭號 9">
            <a:extLst>
              <a:ext uri="{FF2B5EF4-FFF2-40B4-BE49-F238E27FC236}">
                <a16:creationId xmlns:a16="http://schemas.microsoft.com/office/drawing/2014/main" id="{A13F352C-1007-F041-9EEA-02FB3CA9BBE7}"/>
              </a:ext>
            </a:extLst>
          </p:cNvPr>
          <p:cNvSpPr/>
          <p:nvPr/>
        </p:nvSpPr>
        <p:spPr>
          <a:xfrm>
            <a:off x="5717381" y="1101583"/>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向右箭號 10">
            <a:extLst>
              <a:ext uri="{FF2B5EF4-FFF2-40B4-BE49-F238E27FC236}">
                <a16:creationId xmlns:a16="http://schemas.microsoft.com/office/drawing/2014/main" id="{4037DFEF-C4E1-D745-A09E-2A01E4A5E51A}"/>
              </a:ext>
            </a:extLst>
          </p:cNvPr>
          <p:cNvSpPr/>
          <p:nvPr/>
        </p:nvSpPr>
        <p:spPr>
          <a:xfrm>
            <a:off x="8515781" y="110012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圓角矩形 11">
            <a:extLst>
              <a:ext uri="{FF2B5EF4-FFF2-40B4-BE49-F238E27FC236}">
                <a16:creationId xmlns:a16="http://schemas.microsoft.com/office/drawing/2014/main" id="{A0C43EE9-F049-7942-AC04-72C9454C7F1C}"/>
              </a:ext>
            </a:extLst>
          </p:cNvPr>
          <p:cNvSpPr/>
          <p:nvPr/>
        </p:nvSpPr>
        <p:spPr>
          <a:xfrm>
            <a:off x="9393600" y="2831824"/>
            <a:ext cx="1800000" cy="10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Y</a:t>
            </a:r>
          </a:p>
          <a:p>
            <a:pPr algn="ctr"/>
            <a:r>
              <a:rPr kumimoji="1" lang="en-US" altLang="zh-TW" dirty="0"/>
              <a:t>(4363x1)</a:t>
            </a:r>
          </a:p>
        </p:txBody>
      </p:sp>
      <p:sp>
        <p:nvSpPr>
          <p:cNvPr id="13" name="圓角矩形 12">
            <a:extLst>
              <a:ext uri="{FF2B5EF4-FFF2-40B4-BE49-F238E27FC236}">
                <a16:creationId xmlns:a16="http://schemas.microsoft.com/office/drawing/2014/main" id="{6EBF6689-4681-E94D-8817-49673EB79B2A}"/>
              </a:ext>
            </a:extLst>
          </p:cNvPr>
          <p:cNvSpPr/>
          <p:nvPr/>
        </p:nvSpPr>
        <p:spPr>
          <a:xfrm>
            <a:off x="3796800" y="2916093"/>
            <a:ext cx="1800000" cy="1080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p>
          <a:p>
            <a:pPr algn="ctr"/>
            <a:r>
              <a:rPr kumimoji="1" lang="en-US" altLang="zh-TW" dirty="0"/>
              <a:t>(4363x34242)</a:t>
            </a:r>
          </a:p>
        </p:txBody>
      </p:sp>
      <p:sp>
        <p:nvSpPr>
          <p:cNvPr id="14" name="向右箭號 13">
            <a:extLst>
              <a:ext uri="{FF2B5EF4-FFF2-40B4-BE49-F238E27FC236}">
                <a16:creationId xmlns:a16="http://schemas.microsoft.com/office/drawing/2014/main" id="{30E649AB-24C0-594E-83E4-9B25AA02BD9B}"/>
              </a:ext>
            </a:extLst>
          </p:cNvPr>
          <p:cNvSpPr/>
          <p:nvPr/>
        </p:nvSpPr>
        <p:spPr>
          <a:xfrm rot="5400000">
            <a:off x="4318181" y="2143838"/>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向右箭號 14">
            <a:extLst>
              <a:ext uri="{FF2B5EF4-FFF2-40B4-BE49-F238E27FC236}">
                <a16:creationId xmlns:a16="http://schemas.microsoft.com/office/drawing/2014/main" id="{8A5B2316-580E-564B-AE99-7CCA91C98F24}"/>
              </a:ext>
            </a:extLst>
          </p:cNvPr>
          <p:cNvSpPr/>
          <p:nvPr/>
        </p:nvSpPr>
        <p:spPr>
          <a:xfrm rot="5400000">
            <a:off x="9914982" y="2143101"/>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圓角矩形 16">
            <a:extLst>
              <a:ext uri="{FF2B5EF4-FFF2-40B4-BE49-F238E27FC236}">
                <a16:creationId xmlns:a16="http://schemas.microsoft.com/office/drawing/2014/main" id="{E71D9515-60C2-624B-A940-B934F914C29D}"/>
              </a:ext>
            </a:extLst>
          </p:cNvPr>
          <p:cNvSpPr/>
          <p:nvPr/>
        </p:nvSpPr>
        <p:spPr>
          <a:xfrm>
            <a:off x="6595200" y="5000603"/>
            <a:ext cx="1800000" cy="10800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Logistic Regression</a:t>
            </a:r>
          </a:p>
        </p:txBody>
      </p:sp>
      <p:sp>
        <p:nvSpPr>
          <p:cNvPr id="18" name="向右箭號 17">
            <a:extLst>
              <a:ext uri="{FF2B5EF4-FFF2-40B4-BE49-F238E27FC236}">
                <a16:creationId xmlns:a16="http://schemas.microsoft.com/office/drawing/2014/main" id="{0E6FD15B-EC95-764F-AE90-04850CFE4F17}"/>
              </a:ext>
            </a:extLst>
          </p:cNvPr>
          <p:cNvSpPr/>
          <p:nvPr/>
        </p:nvSpPr>
        <p:spPr>
          <a:xfrm rot="2700000">
            <a:off x="5717380" y="4100466"/>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向右箭號 18">
            <a:extLst>
              <a:ext uri="{FF2B5EF4-FFF2-40B4-BE49-F238E27FC236}">
                <a16:creationId xmlns:a16="http://schemas.microsoft.com/office/drawing/2014/main" id="{63BEF5C0-CAF0-FF44-83AB-1DC65B38B87A}"/>
              </a:ext>
            </a:extLst>
          </p:cNvPr>
          <p:cNvSpPr/>
          <p:nvPr/>
        </p:nvSpPr>
        <p:spPr>
          <a:xfrm rot="18900000" flipH="1">
            <a:off x="8515781" y="4100468"/>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029758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E2BB69C-647F-1A41-9D26-86B1EB958C44}"/>
              </a:ext>
            </a:extLst>
          </p:cNvPr>
          <p:cNvPicPr>
            <a:picLocks noChangeAspect="1"/>
          </p:cNvPicPr>
          <p:nvPr/>
        </p:nvPicPr>
        <p:blipFill>
          <a:blip r:embed="rId3"/>
          <a:stretch>
            <a:fillRect/>
          </a:stretch>
        </p:blipFill>
        <p:spPr>
          <a:xfrm>
            <a:off x="1157287" y="1265245"/>
            <a:ext cx="4343400" cy="1322922"/>
          </a:xfrm>
          <a:prstGeom prst="rect">
            <a:avLst/>
          </a:prstGeom>
        </p:spPr>
      </p:pic>
      <p:pic>
        <p:nvPicPr>
          <p:cNvPr id="6" name="圖片 5">
            <a:extLst>
              <a:ext uri="{FF2B5EF4-FFF2-40B4-BE49-F238E27FC236}">
                <a16:creationId xmlns:a16="http://schemas.microsoft.com/office/drawing/2014/main" id="{DDC19099-89C5-9A41-A0B0-07CB65D83CA8}"/>
              </a:ext>
            </a:extLst>
          </p:cNvPr>
          <p:cNvPicPr>
            <a:picLocks noChangeAspect="1"/>
          </p:cNvPicPr>
          <p:nvPr/>
        </p:nvPicPr>
        <p:blipFill>
          <a:blip r:embed="rId4"/>
          <a:stretch>
            <a:fillRect/>
          </a:stretch>
        </p:blipFill>
        <p:spPr>
          <a:xfrm>
            <a:off x="7408098" y="4395850"/>
            <a:ext cx="2873828" cy="942975"/>
          </a:xfrm>
          <a:prstGeom prst="rect">
            <a:avLst/>
          </a:prstGeom>
        </p:spPr>
      </p:pic>
      <p:pic>
        <p:nvPicPr>
          <p:cNvPr id="8" name="圖片 7">
            <a:extLst>
              <a:ext uri="{FF2B5EF4-FFF2-40B4-BE49-F238E27FC236}">
                <a16:creationId xmlns:a16="http://schemas.microsoft.com/office/drawing/2014/main" id="{04AB2C74-6090-2448-83B0-B010BF2E9EE8}"/>
              </a:ext>
            </a:extLst>
          </p:cNvPr>
          <p:cNvPicPr>
            <a:picLocks noChangeAspect="1"/>
          </p:cNvPicPr>
          <p:nvPr/>
        </p:nvPicPr>
        <p:blipFill>
          <a:blip r:embed="rId5"/>
          <a:stretch>
            <a:fillRect/>
          </a:stretch>
        </p:blipFill>
        <p:spPr>
          <a:xfrm>
            <a:off x="6472748" y="1533800"/>
            <a:ext cx="4744528" cy="785812"/>
          </a:xfrm>
          <a:prstGeom prst="rect">
            <a:avLst/>
          </a:prstGeom>
        </p:spPr>
      </p:pic>
      <p:pic>
        <p:nvPicPr>
          <p:cNvPr id="10" name="圖片 9">
            <a:extLst>
              <a:ext uri="{FF2B5EF4-FFF2-40B4-BE49-F238E27FC236}">
                <a16:creationId xmlns:a16="http://schemas.microsoft.com/office/drawing/2014/main" id="{0EECC94E-CE51-B044-AAD1-36B565385D83}"/>
              </a:ext>
            </a:extLst>
          </p:cNvPr>
          <p:cNvPicPr>
            <a:picLocks noChangeAspect="1"/>
          </p:cNvPicPr>
          <p:nvPr/>
        </p:nvPicPr>
        <p:blipFill>
          <a:blip r:embed="rId6"/>
          <a:stretch>
            <a:fillRect/>
          </a:stretch>
        </p:blipFill>
        <p:spPr>
          <a:xfrm>
            <a:off x="1554956" y="3904961"/>
            <a:ext cx="3548062" cy="1924754"/>
          </a:xfrm>
          <a:prstGeom prst="rect">
            <a:avLst/>
          </a:prstGeom>
        </p:spPr>
      </p:pic>
    </p:spTree>
    <p:extLst>
      <p:ext uri="{BB962C8B-B14F-4D97-AF65-F5344CB8AC3E}">
        <p14:creationId xmlns:p14="http://schemas.microsoft.com/office/powerpoint/2010/main" val="153171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a:extLst>
              <a:ext uri="{FF2B5EF4-FFF2-40B4-BE49-F238E27FC236}">
                <a16:creationId xmlns:a16="http://schemas.microsoft.com/office/drawing/2014/main" id="{F92A431A-E469-654A-A332-53B7F6D733E6}"/>
              </a:ext>
            </a:extLst>
          </p:cNvPr>
          <p:cNvSpPr/>
          <p:nvPr/>
        </p:nvSpPr>
        <p:spPr>
          <a:xfrm>
            <a:off x="998399" y="392886"/>
            <a:ext cx="1800000" cy="1954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Title,</a:t>
            </a:r>
          </a:p>
          <a:p>
            <a:pPr algn="ctr"/>
            <a:r>
              <a:rPr kumimoji="1" lang="en-US" altLang="zh-TW" dirty="0"/>
              <a:t>Cast,</a:t>
            </a:r>
          </a:p>
          <a:p>
            <a:pPr algn="ctr"/>
            <a:r>
              <a:rPr kumimoji="1" lang="en-US" altLang="zh-TW" dirty="0"/>
              <a:t>Director,</a:t>
            </a:r>
          </a:p>
          <a:p>
            <a:pPr algn="ctr"/>
            <a:r>
              <a:rPr kumimoji="1" lang="en-US" altLang="zh-TW" dirty="0"/>
              <a:t>Keywords,</a:t>
            </a:r>
          </a:p>
          <a:p>
            <a:pPr algn="ctr"/>
            <a:r>
              <a:rPr kumimoji="1" lang="en-US" altLang="zh-TW" dirty="0"/>
              <a:t>Genres,</a:t>
            </a:r>
          </a:p>
          <a:p>
            <a:pPr algn="ctr"/>
            <a:r>
              <a:rPr kumimoji="1" lang="en-US" altLang="zh-TW" dirty="0"/>
              <a:t>Overview</a:t>
            </a:r>
          </a:p>
          <a:p>
            <a:pPr algn="ctr"/>
            <a:r>
              <a:rPr kumimoji="1" lang="en-US" altLang="zh-TW" dirty="0"/>
              <a:t>(4363x6)</a:t>
            </a:r>
            <a:endParaRPr kumimoji="1" lang="zh-TW" altLang="en-US" dirty="0"/>
          </a:p>
        </p:txBody>
      </p:sp>
      <p:sp>
        <p:nvSpPr>
          <p:cNvPr id="6" name="圓角矩形 5">
            <a:extLst>
              <a:ext uri="{FF2B5EF4-FFF2-40B4-BE49-F238E27FC236}">
                <a16:creationId xmlns:a16="http://schemas.microsoft.com/office/drawing/2014/main" id="{377F8FFD-9A68-5143-AAC2-7B6E5FB82C7D}"/>
              </a:ext>
            </a:extLst>
          </p:cNvPr>
          <p:cNvSpPr/>
          <p:nvPr/>
        </p:nvSpPr>
        <p:spPr>
          <a:xfrm>
            <a:off x="37968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t>CountVectorizer</a:t>
            </a:r>
            <a:r>
              <a:rPr kumimoji="1" lang="en-US" altLang="zh-TW" dirty="0"/>
              <a:t>(4363x34242)</a:t>
            </a:r>
          </a:p>
        </p:txBody>
      </p:sp>
      <p:sp>
        <p:nvSpPr>
          <p:cNvPr id="7" name="圓角矩形 6">
            <a:extLst>
              <a:ext uri="{FF2B5EF4-FFF2-40B4-BE49-F238E27FC236}">
                <a16:creationId xmlns:a16="http://schemas.microsoft.com/office/drawing/2014/main" id="{E6097868-7C7F-6947-9C0A-0DD03C1CAD5A}"/>
              </a:ext>
            </a:extLst>
          </p:cNvPr>
          <p:cNvSpPr/>
          <p:nvPr/>
        </p:nvSpPr>
        <p:spPr>
          <a:xfrm>
            <a:off x="65952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Cosine</a:t>
            </a:r>
          </a:p>
          <a:p>
            <a:pPr algn="ctr"/>
            <a:r>
              <a:rPr kumimoji="1" lang="en-US" altLang="zh-TW" dirty="0"/>
              <a:t>Similarity</a:t>
            </a:r>
          </a:p>
          <a:p>
            <a:pPr algn="ctr"/>
            <a:r>
              <a:rPr kumimoji="1" lang="en-US" altLang="zh-TW" dirty="0"/>
              <a:t>(4363x4363)</a:t>
            </a:r>
          </a:p>
        </p:txBody>
      </p:sp>
      <p:sp>
        <p:nvSpPr>
          <p:cNvPr id="8" name="圓角矩形 7">
            <a:extLst>
              <a:ext uri="{FF2B5EF4-FFF2-40B4-BE49-F238E27FC236}">
                <a16:creationId xmlns:a16="http://schemas.microsoft.com/office/drawing/2014/main" id="{8207FEA3-5ED6-874E-B612-AD107911E1D7}"/>
              </a:ext>
            </a:extLst>
          </p:cNvPr>
          <p:cNvSpPr/>
          <p:nvPr/>
        </p:nvSpPr>
        <p:spPr>
          <a:xfrm>
            <a:off x="9393600" y="831583"/>
            <a:ext cx="1800000" cy="108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Second Highest Score</a:t>
            </a:r>
          </a:p>
        </p:txBody>
      </p:sp>
      <p:sp>
        <p:nvSpPr>
          <p:cNvPr id="9" name="向右箭號 8">
            <a:extLst>
              <a:ext uri="{FF2B5EF4-FFF2-40B4-BE49-F238E27FC236}">
                <a16:creationId xmlns:a16="http://schemas.microsoft.com/office/drawing/2014/main" id="{4472DCD4-DDB6-7E43-8550-E44A14E83B83}"/>
              </a:ext>
            </a:extLst>
          </p:cNvPr>
          <p:cNvSpPr/>
          <p:nvPr/>
        </p:nvSpPr>
        <p:spPr>
          <a:xfrm>
            <a:off x="2918981" y="1101583"/>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向右箭號 9">
            <a:extLst>
              <a:ext uri="{FF2B5EF4-FFF2-40B4-BE49-F238E27FC236}">
                <a16:creationId xmlns:a16="http://schemas.microsoft.com/office/drawing/2014/main" id="{A13F352C-1007-F041-9EEA-02FB3CA9BBE7}"/>
              </a:ext>
            </a:extLst>
          </p:cNvPr>
          <p:cNvSpPr/>
          <p:nvPr/>
        </p:nvSpPr>
        <p:spPr>
          <a:xfrm>
            <a:off x="5717381" y="1101583"/>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向右箭號 10">
            <a:extLst>
              <a:ext uri="{FF2B5EF4-FFF2-40B4-BE49-F238E27FC236}">
                <a16:creationId xmlns:a16="http://schemas.microsoft.com/office/drawing/2014/main" id="{4037DFEF-C4E1-D745-A09E-2A01E4A5E51A}"/>
              </a:ext>
            </a:extLst>
          </p:cNvPr>
          <p:cNvSpPr/>
          <p:nvPr/>
        </p:nvSpPr>
        <p:spPr>
          <a:xfrm>
            <a:off x="8515781" y="1100120"/>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圓角矩形 11">
            <a:extLst>
              <a:ext uri="{FF2B5EF4-FFF2-40B4-BE49-F238E27FC236}">
                <a16:creationId xmlns:a16="http://schemas.microsoft.com/office/drawing/2014/main" id="{A0C43EE9-F049-7942-AC04-72C9454C7F1C}"/>
              </a:ext>
            </a:extLst>
          </p:cNvPr>
          <p:cNvSpPr/>
          <p:nvPr/>
        </p:nvSpPr>
        <p:spPr>
          <a:xfrm>
            <a:off x="9393600" y="2831824"/>
            <a:ext cx="1800000" cy="1080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Y</a:t>
            </a:r>
          </a:p>
          <a:p>
            <a:pPr algn="ctr"/>
            <a:r>
              <a:rPr kumimoji="1" lang="en-US" altLang="zh-TW" dirty="0"/>
              <a:t>(4363x1)</a:t>
            </a:r>
          </a:p>
        </p:txBody>
      </p:sp>
      <p:sp>
        <p:nvSpPr>
          <p:cNvPr id="13" name="圓角矩形 12">
            <a:extLst>
              <a:ext uri="{FF2B5EF4-FFF2-40B4-BE49-F238E27FC236}">
                <a16:creationId xmlns:a16="http://schemas.microsoft.com/office/drawing/2014/main" id="{6EBF6689-4681-E94D-8817-49673EB79B2A}"/>
              </a:ext>
            </a:extLst>
          </p:cNvPr>
          <p:cNvSpPr/>
          <p:nvPr/>
        </p:nvSpPr>
        <p:spPr>
          <a:xfrm>
            <a:off x="3796800" y="2916093"/>
            <a:ext cx="1800000" cy="10800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p>
          <a:p>
            <a:pPr algn="ctr"/>
            <a:r>
              <a:rPr kumimoji="1" lang="en-US" altLang="zh-TW" dirty="0"/>
              <a:t>(4363x34242)</a:t>
            </a:r>
          </a:p>
        </p:txBody>
      </p:sp>
      <p:sp>
        <p:nvSpPr>
          <p:cNvPr id="14" name="向右箭號 13">
            <a:extLst>
              <a:ext uri="{FF2B5EF4-FFF2-40B4-BE49-F238E27FC236}">
                <a16:creationId xmlns:a16="http://schemas.microsoft.com/office/drawing/2014/main" id="{30E649AB-24C0-594E-83E4-9B25AA02BD9B}"/>
              </a:ext>
            </a:extLst>
          </p:cNvPr>
          <p:cNvSpPr/>
          <p:nvPr/>
        </p:nvSpPr>
        <p:spPr>
          <a:xfrm rot="5400000">
            <a:off x="4318181" y="2143838"/>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向右箭號 14">
            <a:extLst>
              <a:ext uri="{FF2B5EF4-FFF2-40B4-BE49-F238E27FC236}">
                <a16:creationId xmlns:a16="http://schemas.microsoft.com/office/drawing/2014/main" id="{8A5B2316-580E-564B-AE99-7CCA91C98F24}"/>
              </a:ext>
            </a:extLst>
          </p:cNvPr>
          <p:cNvSpPr/>
          <p:nvPr/>
        </p:nvSpPr>
        <p:spPr>
          <a:xfrm rot="5400000">
            <a:off x="9914982" y="2143101"/>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圓角矩形 16">
            <a:extLst>
              <a:ext uri="{FF2B5EF4-FFF2-40B4-BE49-F238E27FC236}">
                <a16:creationId xmlns:a16="http://schemas.microsoft.com/office/drawing/2014/main" id="{E71D9515-60C2-624B-A940-B934F914C29D}"/>
              </a:ext>
            </a:extLst>
          </p:cNvPr>
          <p:cNvSpPr/>
          <p:nvPr/>
        </p:nvSpPr>
        <p:spPr>
          <a:xfrm>
            <a:off x="6595200" y="5000603"/>
            <a:ext cx="1800000" cy="10800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Logistic Regression</a:t>
            </a:r>
          </a:p>
        </p:txBody>
      </p:sp>
      <p:sp>
        <p:nvSpPr>
          <p:cNvPr id="18" name="向右箭號 17">
            <a:extLst>
              <a:ext uri="{FF2B5EF4-FFF2-40B4-BE49-F238E27FC236}">
                <a16:creationId xmlns:a16="http://schemas.microsoft.com/office/drawing/2014/main" id="{0E6FD15B-EC95-764F-AE90-04850CFE4F17}"/>
              </a:ext>
            </a:extLst>
          </p:cNvPr>
          <p:cNvSpPr/>
          <p:nvPr/>
        </p:nvSpPr>
        <p:spPr>
          <a:xfrm rot="2700000">
            <a:off x="5717380" y="4100466"/>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向右箭號 18">
            <a:extLst>
              <a:ext uri="{FF2B5EF4-FFF2-40B4-BE49-F238E27FC236}">
                <a16:creationId xmlns:a16="http://schemas.microsoft.com/office/drawing/2014/main" id="{63BEF5C0-CAF0-FF44-83AB-1DC65B38B87A}"/>
              </a:ext>
            </a:extLst>
          </p:cNvPr>
          <p:cNvSpPr/>
          <p:nvPr/>
        </p:nvSpPr>
        <p:spPr>
          <a:xfrm rot="18900000" flipH="1">
            <a:off x="8515781" y="4100468"/>
            <a:ext cx="757237"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0D6212A0-83A9-DC4B-8070-92535D63AC99}"/>
              </a:ext>
            </a:extLst>
          </p:cNvPr>
          <p:cNvSpPr txBox="1"/>
          <p:nvPr/>
        </p:nvSpPr>
        <p:spPr>
          <a:xfrm>
            <a:off x="3542957" y="5278993"/>
            <a:ext cx="2307683" cy="523220"/>
          </a:xfrm>
          <a:prstGeom prst="rect">
            <a:avLst/>
          </a:prstGeom>
          <a:noFill/>
        </p:spPr>
        <p:txBody>
          <a:bodyPr wrap="none" rtlCol="0">
            <a:spAutoFit/>
          </a:bodyPr>
          <a:lstStyle/>
          <a:p>
            <a:r>
              <a:rPr kumimoji="1" lang="en-US" altLang="zh-TW" sz="2800" dirty="0"/>
              <a:t>Accuracy: 0.13</a:t>
            </a:r>
            <a:endParaRPr kumimoji="1" lang="zh-TW" altLang="en-US" sz="2800" dirty="0"/>
          </a:p>
        </p:txBody>
      </p:sp>
    </p:spTree>
    <p:extLst>
      <p:ext uri="{BB962C8B-B14F-4D97-AF65-F5344CB8AC3E}">
        <p14:creationId xmlns:p14="http://schemas.microsoft.com/office/powerpoint/2010/main" val="28816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D47A4A-39CF-E840-9E38-618DB4155C75}"/>
              </a:ext>
            </a:extLst>
          </p:cNvPr>
          <p:cNvSpPr/>
          <p:nvPr/>
        </p:nvSpPr>
        <p:spPr>
          <a:xfrm>
            <a:off x="2090737" y="1118721"/>
            <a:ext cx="8010525" cy="1200329"/>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getRecBySklearnModel</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Lord of the Rings: The Fellowship of the Ring’</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Hobbit: An Unexpected Journey’</a:t>
            </a:r>
            <a:r>
              <a:rPr lang="en" altLang="zh-TW" b="0" dirty="0">
                <a:solidFill>
                  <a:srgbClr val="D4D4D4"/>
                </a:solidFill>
                <a:effectLst/>
                <a:latin typeface="Menlo" panose="020B0609030804020204" pitchFamily="49" charset="0"/>
              </a:rPr>
              <a:t>,</a:t>
            </a:r>
          </a:p>
          <a:p>
            <a:r>
              <a:rPr lang="en" altLang="zh-TW" b="0" dirty="0">
                <a:solidFill>
                  <a:srgbClr val="D4D4D4"/>
                </a:solidFill>
                <a:effectLst/>
                <a:latin typeface="Menlo" panose="020B0609030804020204" pitchFamily="49" charset="0"/>
              </a:rPr>
              <a:t>    ], </a:t>
            </a:r>
            <a:r>
              <a:rPr lang="en" altLang="zh-TW" b="0" dirty="0" err="1">
                <a:solidFill>
                  <a:srgbClr val="9CDCFE"/>
                </a:solidFill>
                <a:effectLst/>
                <a:latin typeface="Menlo" panose="020B0609030804020204" pitchFamily="49" charset="0"/>
              </a:rPr>
              <a:t>model_lr</a:t>
            </a:r>
            <a:r>
              <a:rPr lang="en" altLang="zh-TW" b="0" dirty="0">
                <a:solidFill>
                  <a:srgbClr val="D4D4D4"/>
                </a:solidFill>
                <a:effectLst/>
                <a:latin typeface="Menlo" panose="020B0609030804020204" pitchFamily="49" charset="0"/>
              </a:rPr>
              <a:t>)</a:t>
            </a:r>
          </a:p>
        </p:txBody>
      </p:sp>
      <p:sp>
        <p:nvSpPr>
          <p:cNvPr id="5" name="矩形 4">
            <a:extLst>
              <a:ext uri="{FF2B5EF4-FFF2-40B4-BE49-F238E27FC236}">
                <a16:creationId xmlns:a16="http://schemas.microsoft.com/office/drawing/2014/main" id="{908CBA76-E049-AA47-84AC-7AE7F03BD71D}"/>
              </a:ext>
            </a:extLst>
          </p:cNvPr>
          <p:cNvSpPr/>
          <p:nvPr/>
        </p:nvSpPr>
        <p:spPr>
          <a:xfrm>
            <a:off x="878680" y="2974926"/>
            <a:ext cx="10434638" cy="2308324"/>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326</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The Lord of the Rings: The Two Towers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Lord of the Rings: The Fellowship of the Ring</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2 cast x 3 director x 1 keywords x 4 genres x 3 overview x 4 </a:t>
            </a:r>
          </a:p>
          <a:p>
            <a:endParaRPr lang="en" altLang="zh-TW" b="0" i="0" dirty="0">
              <a:solidFill>
                <a:srgbClr val="D4D4D4"/>
              </a:solidFill>
              <a:effectLst/>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Hobbit: An Unexpected Journey</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cast x 1 director x 1 keywords x 3 genres x 3</a:t>
            </a:r>
            <a:endParaRPr lang="zh-TW" altLang="en-US" dirty="0"/>
          </a:p>
        </p:txBody>
      </p:sp>
      <p:pic>
        <p:nvPicPr>
          <p:cNvPr id="6" name="圖片 5">
            <a:extLst>
              <a:ext uri="{FF2B5EF4-FFF2-40B4-BE49-F238E27FC236}">
                <a16:creationId xmlns:a16="http://schemas.microsoft.com/office/drawing/2014/main" id="{995AAB7C-D6B6-EC4F-B99C-251A4C57EB70}"/>
              </a:ext>
            </a:extLst>
          </p:cNvPr>
          <p:cNvPicPr>
            <a:picLocks noChangeAspect="1"/>
          </p:cNvPicPr>
          <p:nvPr/>
        </p:nvPicPr>
        <p:blipFill>
          <a:blip r:embed="rId3"/>
          <a:stretch>
            <a:fillRect/>
          </a:stretch>
        </p:blipFill>
        <p:spPr>
          <a:xfrm>
            <a:off x="9396412" y="4972050"/>
            <a:ext cx="2509837" cy="1673225"/>
          </a:xfrm>
          <a:prstGeom prst="rect">
            <a:avLst/>
          </a:prstGeom>
        </p:spPr>
      </p:pic>
      <p:sp>
        <p:nvSpPr>
          <p:cNvPr id="2" name="矩形 1">
            <a:extLst>
              <a:ext uri="{FF2B5EF4-FFF2-40B4-BE49-F238E27FC236}">
                <a16:creationId xmlns:a16="http://schemas.microsoft.com/office/drawing/2014/main" id="{FDC814A4-07CD-DE4C-2CF8-5CB4B6E4A0D2}"/>
              </a:ext>
            </a:extLst>
          </p:cNvPr>
          <p:cNvSpPr/>
          <p:nvPr/>
        </p:nvSpPr>
        <p:spPr>
          <a:xfrm>
            <a:off x="792739" y="2798618"/>
            <a:ext cx="8562109"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754493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B2822D0-D933-E64D-8B78-8286E33B9601}"/>
              </a:ext>
            </a:extLst>
          </p:cNvPr>
          <p:cNvSpPr/>
          <p:nvPr/>
        </p:nvSpPr>
        <p:spPr>
          <a:xfrm>
            <a:off x="2119312" y="1118721"/>
            <a:ext cx="7953376" cy="923330"/>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getRecBySklearnModel</a:t>
            </a:r>
            <a:r>
              <a:rPr lang="en" altLang="zh-TW" b="0" dirty="0">
                <a:solidFill>
                  <a:srgbClr val="D4D4D4"/>
                </a:solidFill>
                <a:effectLst/>
                <a:latin typeface="Menlo" panose="020B0609030804020204" pitchFamily="49" charset="0"/>
              </a:rPr>
              <a:t>(</a:t>
            </a:r>
          </a:p>
          <a:p>
            <a:r>
              <a:rPr lang="en" altLang="zh-TW" b="0" dirty="0">
                <a:solidFill>
                  <a:srgbClr val="9CDCFE"/>
                </a:solidFill>
                <a:effectLst/>
                <a:latin typeface="Menlo" panose="020B0609030804020204" pitchFamily="49" charset="0"/>
              </a:rPr>
              <a:t>    </a:t>
            </a:r>
            <a:r>
              <a:rPr lang="en" altLang="zh-TW" b="0" dirty="0" err="1">
                <a:solidFill>
                  <a:srgbClr val="9CDCFE"/>
                </a:solidFill>
                <a:effectLst/>
                <a:latin typeface="Menlo" panose="020B0609030804020204" pitchFamily="49" charset="0"/>
              </a:rPr>
              <a:t>df_new</a:t>
            </a:r>
            <a:r>
              <a:rPr lang="en" altLang="zh-TW" b="0" dirty="0" err="1">
                <a:solidFill>
                  <a:srgbClr val="D4D4D4"/>
                </a:solidFill>
                <a:effectLst/>
                <a:latin typeface="Menlo" panose="020B0609030804020204" pitchFamily="49" charset="0"/>
              </a:rPr>
              <a:t>.title.sample</a:t>
            </a:r>
            <a:r>
              <a:rPr lang="en" altLang="zh-TW" b="0" dirty="0">
                <a:solidFill>
                  <a:srgbClr val="D4D4D4"/>
                </a:solidFill>
                <a:effectLst/>
                <a:latin typeface="Menlo" panose="020B0609030804020204" pitchFamily="49" charset="0"/>
              </a:rPr>
              <a:t>(</a:t>
            </a:r>
            <a:r>
              <a:rPr lang="en" altLang="zh-TW" b="0" dirty="0">
                <a:solidFill>
                  <a:srgbClr val="9CDCFE"/>
                </a:solidFill>
                <a:effectLst/>
                <a:latin typeface="Menlo" panose="020B0609030804020204" pitchFamily="49" charset="0"/>
              </a:rPr>
              <a:t>n</a:t>
            </a:r>
            <a:r>
              <a:rPr lang="en" altLang="zh-TW" b="0" dirty="0">
                <a:solidFill>
                  <a:srgbClr val="D4D4D4"/>
                </a:solidFill>
                <a:effectLst/>
                <a:latin typeface="Menlo" panose="020B0609030804020204" pitchFamily="49" charset="0"/>
              </a:rPr>
              <a:t>=</a:t>
            </a:r>
            <a:r>
              <a:rPr lang="en" altLang="zh-TW" b="0" dirty="0">
                <a:solidFill>
                  <a:srgbClr val="B5CEA8"/>
                </a:solidFill>
                <a:effectLst/>
                <a:latin typeface="Menlo" panose="020B0609030804020204" pitchFamily="49" charset="0"/>
              </a:rPr>
              <a:t>3</a:t>
            </a:r>
            <a:r>
              <a:rPr lang="en" altLang="zh-TW" b="0" dirty="0">
                <a:solidFill>
                  <a:srgbClr val="D4D4D4"/>
                </a:solidFill>
                <a:effectLst/>
                <a:latin typeface="Menlo" panose="020B0609030804020204" pitchFamily="49" charset="0"/>
              </a:rPr>
              <a:t>, </a:t>
            </a:r>
            <a:r>
              <a:rPr lang="en" altLang="zh-TW" b="0" dirty="0" err="1">
                <a:solidFill>
                  <a:srgbClr val="9CDCFE"/>
                </a:solidFill>
                <a:effectLst/>
                <a:latin typeface="Menlo" panose="020B0609030804020204" pitchFamily="49" charset="0"/>
              </a:rPr>
              <a:t>random_state</a:t>
            </a:r>
            <a:r>
              <a:rPr lang="en" altLang="zh-TW" b="0" dirty="0">
                <a:solidFill>
                  <a:srgbClr val="D4D4D4"/>
                </a:solidFill>
                <a:effectLst/>
                <a:latin typeface="Menlo" panose="020B0609030804020204" pitchFamily="49" charset="0"/>
              </a:rPr>
              <a:t>=</a:t>
            </a:r>
            <a:r>
              <a:rPr lang="en" altLang="zh-TW" b="0" dirty="0">
                <a:solidFill>
                  <a:srgbClr val="B5CEA8"/>
                </a:solidFill>
                <a:effectLst/>
                <a:latin typeface="Menlo" panose="020B0609030804020204" pitchFamily="49" charset="0"/>
              </a:rPr>
              <a:t>10</a:t>
            </a:r>
            <a:r>
              <a:rPr lang="en" altLang="zh-TW" b="0" dirty="0">
                <a:solidFill>
                  <a:srgbClr val="D4D4D4"/>
                </a:solidFill>
                <a:effectLst/>
                <a:latin typeface="Menlo" panose="020B0609030804020204" pitchFamily="49" charset="0"/>
              </a:rPr>
              <a:t>).</a:t>
            </a:r>
            <a:r>
              <a:rPr lang="en" altLang="zh-TW" b="0" dirty="0" err="1">
                <a:solidFill>
                  <a:srgbClr val="D4D4D4"/>
                </a:solidFill>
                <a:effectLst/>
                <a:latin typeface="Menlo" panose="020B0609030804020204" pitchFamily="49" charset="0"/>
              </a:rPr>
              <a:t>tolist</a:t>
            </a:r>
            <a:r>
              <a:rPr lang="en" altLang="zh-TW" b="0" dirty="0">
                <a:solidFill>
                  <a:srgbClr val="D4D4D4"/>
                </a:solidFill>
                <a:effectLst/>
                <a:latin typeface="Menlo" panose="020B0609030804020204" pitchFamily="49" charset="0"/>
              </a:rPr>
              <a:t>(),</a:t>
            </a:r>
          </a:p>
          <a:p>
            <a:r>
              <a:rPr lang="en" altLang="zh-TW" b="0" dirty="0">
                <a:solidFill>
                  <a:srgbClr val="9CDCFE"/>
                </a:solidFill>
                <a:effectLst/>
                <a:latin typeface="Menlo" panose="020B0609030804020204" pitchFamily="49" charset="0"/>
              </a:rPr>
              <a:t>    </a:t>
            </a:r>
            <a:r>
              <a:rPr lang="en" altLang="zh-TW" b="0" dirty="0" err="1">
                <a:solidFill>
                  <a:srgbClr val="9CDCFE"/>
                </a:solidFill>
                <a:effectLst/>
                <a:latin typeface="Menlo" panose="020B0609030804020204" pitchFamily="49" charset="0"/>
              </a:rPr>
              <a:t>model_lr</a:t>
            </a:r>
            <a:r>
              <a:rPr lang="en" altLang="zh-TW" b="0" dirty="0">
                <a:solidFill>
                  <a:srgbClr val="D4D4D4"/>
                </a:solidFill>
                <a:effectLst/>
                <a:latin typeface="Menlo" panose="020B0609030804020204" pitchFamily="49" charset="0"/>
              </a:rPr>
              <a:t>)</a:t>
            </a:r>
          </a:p>
        </p:txBody>
      </p:sp>
      <p:sp>
        <p:nvSpPr>
          <p:cNvPr id="6" name="矩形 5">
            <a:extLst>
              <a:ext uri="{FF2B5EF4-FFF2-40B4-BE49-F238E27FC236}">
                <a16:creationId xmlns:a16="http://schemas.microsoft.com/office/drawing/2014/main" id="{A7947A01-275D-7544-ADBC-99D36F3A3571}"/>
              </a:ext>
            </a:extLst>
          </p:cNvPr>
          <p:cNvSpPr/>
          <p:nvPr/>
        </p:nvSpPr>
        <p:spPr>
          <a:xfrm>
            <a:off x="2526506" y="2974926"/>
            <a:ext cx="7138988" cy="3139321"/>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4035 </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Love Me Tender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Passion of the Christ</a:t>
            </a:r>
            <a:r>
              <a:rPr lang="en" altLang="zh-TW" b="0" i="0" dirty="0">
                <a:solidFill>
                  <a:srgbClr val="D4D4D4"/>
                </a:solidFill>
                <a:effectLst/>
                <a:latin typeface="Menlo" panose="020B0609030804020204" pitchFamily="49" charset="0"/>
              </a:rPr>
              <a:t>": </a:t>
            </a:r>
          </a:p>
          <a:p>
            <a:r>
              <a:rPr lang="en" altLang="zh-TW" b="0" i="0" dirty="0">
                <a:solidFill>
                  <a:schemeClr val="accent2"/>
                </a:solidFill>
                <a:effectLst/>
                <a:latin typeface="Menlo" panose="020B0609030804020204" pitchFamily="49" charset="0"/>
              </a:rPr>
              <a:t>genres x 1 </a:t>
            </a:r>
            <a:r>
              <a:rPr lang="en" altLang="zh-TW" b="0" i="0" dirty="0">
                <a:solidFill>
                  <a:srgbClr val="D4D4D4"/>
                </a:solidFill>
                <a:effectLst/>
                <a:latin typeface="Menlo" panose="020B0609030804020204" pitchFamily="49" charset="0"/>
              </a:rPr>
              <a:t>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A </a:t>
            </a:r>
            <a:r>
              <a:rPr lang="en" altLang="zh-TW" b="0" i="0" dirty="0" err="1">
                <a:solidFill>
                  <a:schemeClr val="accent6"/>
                </a:solidFill>
                <a:effectLst/>
                <a:latin typeface="Menlo" panose="020B0609030804020204" pitchFamily="49" charset="0"/>
              </a:rPr>
              <a:t>Madea</a:t>
            </a:r>
            <a:r>
              <a:rPr lang="en" altLang="zh-TW" b="0" i="0" dirty="0">
                <a:solidFill>
                  <a:schemeClr val="accent6"/>
                </a:solidFill>
                <a:effectLst/>
                <a:latin typeface="Menlo" panose="020B0609030804020204" pitchFamily="49" charset="0"/>
              </a:rPr>
              <a:t> Christmas</a:t>
            </a:r>
            <a:r>
              <a:rPr lang="en" altLang="zh-TW" b="0" i="0" dirty="0">
                <a:solidFill>
                  <a:srgbClr val="D4D4D4"/>
                </a:solidFill>
                <a:effectLst/>
                <a:latin typeface="Menlo" panose="020B0609030804020204" pitchFamily="49" charset="0"/>
              </a:rPr>
              <a:t>": </a:t>
            </a:r>
          </a:p>
          <a:p>
            <a:r>
              <a:rPr lang="en" altLang="zh-TW" b="0" i="0" dirty="0">
                <a:solidFill>
                  <a:schemeClr val="accent2"/>
                </a:solidFill>
                <a:effectLst/>
                <a:latin typeface="Menlo" panose="020B0609030804020204" pitchFamily="49" charset="0"/>
              </a:rPr>
              <a:t>genres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Coal Miner's Daughter</a:t>
            </a:r>
            <a:r>
              <a:rPr lang="en" altLang="zh-TW" b="0" i="0" dirty="0">
                <a:solidFill>
                  <a:srgbClr val="D4D4D4"/>
                </a:solidFill>
                <a:effectLst/>
                <a:latin typeface="Menlo" panose="020B0609030804020204" pitchFamily="49" charset="0"/>
              </a:rPr>
              <a:t>": </a:t>
            </a:r>
          </a:p>
          <a:p>
            <a:r>
              <a:rPr lang="en" altLang="zh-TW" b="0" i="0" dirty="0">
                <a:solidFill>
                  <a:schemeClr val="accent2"/>
                </a:solidFill>
                <a:effectLst/>
                <a:latin typeface="Menlo" panose="020B0609030804020204" pitchFamily="49" charset="0"/>
              </a:rPr>
              <a:t>genres x 2</a:t>
            </a:r>
            <a:endParaRPr lang="zh-TW" altLang="en-US" dirty="0">
              <a:solidFill>
                <a:schemeClr val="accent2"/>
              </a:solidFill>
            </a:endParaRPr>
          </a:p>
        </p:txBody>
      </p:sp>
      <p:sp>
        <p:nvSpPr>
          <p:cNvPr id="8" name="文字方塊 7">
            <a:extLst>
              <a:ext uri="{FF2B5EF4-FFF2-40B4-BE49-F238E27FC236}">
                <a16:creationId xmlns:a16="http://schemas.microsoft.com/office/drawing/2014/main" id="{D41451BB-B470-0041-AD23-2DAE464D8315}"/>
              </a:ext>
            </a:extLst>
          </p:cNvPr>
          <p:cNvSpPr txBox="1"/>
          <p:nvPr/>
        </p:nvSpPr>
        <p:spPr>
          <a:xfrm>
            <a:off x="8943975" y="2390151"/>
            <a:ext cx="2642711" cy="584775"/>
          </a:xfrm>
          <a:prstGeom prst="rect">
            <a:avLst/>
          </a:prstGeom>
          <a:noFill/>
        </p:spPr>
        <p:txBody>
          <a:bodyPr wrap="none" rtlCol="0">
            <a:spAutoFit/>
          </a:bodyPr>
          <a:lstStyle/>
          <a:p>
            <a:r>
              <a:rPr kumimoji="1" lang="en-US" altLang="zh-TW" sz="3200" dirty="0">
                <a:solidFill>
                  <a:schemeClr val="accent2"/>
                </a:solidFill>
              </a:rPr>
              <a:t>Genres: drama</a:t>
            </a:r>
            <a:endParaRPr kumimoji="1" lang="zh-TW" altLang="en-US" sz="3200" dirty="0">
              <a:solidFill>
                <a:schemeClr val="accent2"/>
              </a:solidFill>
            </a:endParaRPr>
          </a:p>
        </p:txBody>
      </p:sp>
      <p:sp>
        <p:nvSpPr>
          <p:cNvPr id="2" name="矩形 1">
            <a:extLst>
              <a:ext uri="{FF2B5EF4-FFF2-40B4-BE49-F238E27FC236}">
                <a16:creationId xmlns:a16="http://schemas.microsoft.com/office/drawing/2014/main" id="{8DE5B1C7-23D5-C823-574F-8B707683F583}"/>
              </a:ext>
            </a:extLst>
          </p:cNvPr>
          <p:cNvSpPr/>
          <p:nvPr/>
        </p:nvSpPr>
        <p:spPr>
          <a:xfrm>
            <a:off x="2271280" y="2798618"/>
            <a:ext cx="5570395"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2755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B8B7BB-62C7-D741-98F9-290CC4FF3DE5}"/>
              </a:ext>
            </a:extLst>
          </p:cNvPr>
          <p:cNvSpPr/>
          <p:nvPr/>
        </p:nvSpPr>
        <p:spPr>
          <a:xfrm>
            <a:off x="4048123" y="475773"/>
            <a:ext cx="4095751" cy="1754326"/>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getRecBySklearnModel</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 Reloaded’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'Speed’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'Point Break’</a:t>
            </a:r>
            <a:endParaRPr lang="en" altLang="zh-TW" b="0" dirty="0">
              <a:solidFill>
                <a:srgbClr val="D4D4D4"/>
              </a:solidFill>
              <a:effectLst/>
              <a:latin typeface="Menlo" panose="020B0609030804020204" pitchFamily="49" charset="0"/>
            </a:endParaRPr>
          </a:p>
          <a:p>
            <a:r>
              <a:rPr lang="en" altLang="zh-TW" b="0" dirty="0">
                <a:solidFill>
                  <a:srgbClr val="D4D4D4"/>
                </a:solidFill>
                <a:effectLst/>
                <a:latin typeface="Menlo" panose="020B0609030804020204" pitchFamily="49" charset="0"/>
              </a:rPr>
              <a:t>    ], </a:t>
            </a:r>
            <a:r>
              <a:rPr lang="en" altLang="zh-TW" b="0" dirty="0">
                <a:solidFill>
                  <a:srgbClr val="9CDCFE"/>
                </a:solidFill>
                <a:effectLst/>
                <a:latin typeface="Menlo" panose="020B0609030804020204" pitchFamily="49" charset="0"/>
              </a:rPr>
              <a:t>model</a:t>
            </a:r>
            <a:r>
              <a:rPr lang="en" altLang="zh-TW" b="0" dirty="0">
                <a:solidFill>
                  <a:srgbClr val="D4D4D4"/>
                </a:solidFill>
                <a:effectLst/>
                <a:latin typeface="Menlo" panose="020B0609030804020204" pitchFamily="49" charset="0"/>
              </a:rPr>
              <a:t>=</a:t>
            </a:r>
            <a:r>
              <a:rPr lang="en" altLang="zh-TW" b="0" dirty="0" err="1">
                <a:solidFill>
                  <a:srgbClr val="9CDCFE"/>
                </a:solidFill>
                <a:effectLst/>
                <a:latin typeface="Menlo" panose="020B0609030804020204" pitchFamily="49" charset="0"/>
              </a:rPr>
              <a:t>model_lr</a:t>
            </a:r>
            <a:r>
              <a:rPr lang="en" altLang="zh-TW" b="0" dirty="0">
                <a:solidFill>
                  <a:srgbClr val="D4D4D4"/>
                </a:solidFill>
                <a:effectLst/>
                <a:latin typeface="Menlo" panose="020B0609030804020204" pitchFamily="49" charset="0"/>
              </a:rPr>
              <a:t>)</a:t>
            </a:r>
          </a:p>
        </p:txBody>
      </p:sp>
      <p:sp>
        <p:nvSpPr>
          <p:cNvPr id="3" name="矩形 2">
            <a:extLst>
              <a:ext uri="{FF2B5EF4-FFF2-40B4-BE49-F238E27FC236}">
                <a16:creationId xmlns:a16="http://schemas.microsoft.com/office/drawing/2014/main" id="{51AD7940-CD27-5E48-9A1C-6D7163FE9E86}"/>
              </a:ext>
            </a:extLst>
          </p:cNvPr>
          <p:cNvSpPr/>
          <p:nvPr/>
        </p:nvSpPr>
        <p:spPr>
          <a:xfrm>
            <a:off x="1219199" y="2382083"/>
            <a:ext cx="9753602" cy="3970318"/>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120 </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The Matrix Revolutions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4 genres x 2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 Reloaded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3 genres x 4 overview x 6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Speed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cast x 1 genres x 2 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Point Break</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2 overview x 1</a:t>
            </a:r>
            <a:endParaRPr lang="zh-TW" altLang="en-US" dirty="0"/>
          </a:p>
        </p:txBody>
      </p:sp>
      <p:sp>
        <p:nvSpPr>
          <p:cNvPr id="4" name="矩形 3">
            <a:extLst>
              <a:ext uri="{FF2B5EF4-FFF2-40B4-BE49-F238E27FC236}">
                <a16:creationId xmlns:a16="http://schemas.microsoft.com/office/drawing/2014/main" id="{EC886380-58E2-5E8E-3711-18D8E18CD397}"/>
              </a:ext>
            </a:extLst>
          </p:cNvPr>
          <p:cNvSpPr/>
          <p:nvPr/>
        </p:nvSpPr>
        <p:spPr>
          <a:xfrm>
            <a:off x="1000557" y="2326663"/>
            <a:ext cx="7326025" cy="7624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606339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170E729-DAAF-226C-260F-9065F4E654FA}"/>
              </a:ext>
            </a:extLst>
          </p:cNvPr>
          <p:cNvSpPr/>
          <p:nvPr/>
        </p:nvSpPr>
        <p:spPr>
          <a:xfrm>
            <a:off x="1028265" y="2214278"/>
            <a:ext cx="8562109" cy="914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B2B8B7BB-62C7-D741-98F9-290CC4FF3DE5}"/>
              </a:ext>
            </a:extLst>
          </p:cNvPr>
          <p:cNvSpPr/>
          <p:nvPr/>
        </p:nvSpPr>
        <p:spPr>
          <a:xfrm>
            <a:off x="4048123" y="475773"/>
            <a:ext cx="4095751" cy="1754326"/>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getRecBySklearnModel</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 Reloaded’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'Speed’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'Point Break’</a:t>
            </a:r>
            <a:endParaRPr lang="en" altLang="zh-TW" b="0" dirty="0">
              <a:solidFill>
                <a:srgbClr val="D4D4D4"/>
              </a:solidFill>
              <a:effectLst/>
              <a:latin typeface="Menlo" panose="020B0609030804020204" pitchFamily="49" charset="0"/>
            </a:endParaRPr>
          </a:p>
          <a:p>
            <a:r>
              <a:rPr lang="en" altLang="zh-TW" b="0" dirty="0">
                <a:solidFill>
                  <a:srgbClr val="D4D4D4"/>
                </a:solidFill>
                <a:effectLst/>
                <a:latin typeface="Menlo" panose="020B0609030804020204" pitchFamily="49" charset="0"/>
              </a:rPr>
              <a:t>    ], </a:t>
            </a:r>
            <a:r>
              <a:rPr lang="en" altLang="zh-TW" b="0" dirty="0">
                <a:solidFill>
                  <a:srgbClr val="9CDCFE"/>
                </a:solidFill>
                <a:effectLst/>
                <a:latin typeface="Menlo" panose="020B0609030804020204" pitchFamily="49" charset="0"/>
              </a:rPr>
              <a:t>model</a:t>
            </a:r>
            <a:r>
              <a:rPr lang="en" altLang="zh-TW" b="0" dirty="0">
                <a:solidFill>
                  <a:srgbClr val="D4D4D4"/>
                </a:solidFill>
                <a:effectLst/>
                <a:latin typeface="Menlo" panose="020B0609030804020204" pitchFamily="49" charset="0"/>
              </a:rPr>
              <a:t>=</a:t>
            </a:r>
            <a:r>
              <a:rPr lang="en" altLang="zh-TW" b="0" dirty="0" err="1">
                <a:solidFill>
                  <a:srgbClr val="9CDCFE"/>
                </a:solidFill>
                <a:effectLst/>
                <a:latin typeface="Menlo" panose="020B0609030804020204" pitchFamily="49" charset="0"/>
              </a:rPr>
              <a:t>model_lr</a:t>
            </a:r>
            <a:r>
              <a:rPr lang="en" altLang="zh-TW" b="0" dirty="0">
                <a:solidFill>
                  <a:srgbClr val="D4D4D4"/>
                </a:solidFill>
                <a:effectLst/>
                <a:latin typeface="Menlo" panose="020B0609030804020204" pitchFamily="49" charset="0"/>
              </a:rPr>
              <a:t>)</a:t>
            </a:r>
          </a:p>
        </p:txBody>
      </p:sp>
      <p:sp>
        <p:nvSpPr>
          <p:cNvPr id="3" name="矩形 2">
            <a:extLst>
              <a:ext uri="{FF2B5EF4-FFF2-40B4-BE49-F238E27FC236}">
                <a16:creationId xmlns:a16="http://schemas.microsoft.com/office/drawing/2014/main" id="{51AD7940-CD27-5E48-9A1C-6D7163FE9E86}"/>
              </a:ext>
            </a:extLst>
          </p:cNvPr>
          <p:cNvSpPr/>
          <p:nvPr/>
        </p:nvSpPr>
        <p:spPr>
          <a:xfrm>
            <a:off x="1219199" y="2382083"/>
            <a:ext cx="9753602" cy="3970318"/>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120 </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The Matrix Revolutions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4 genres x 2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 Reloaded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3 genres x 4 overview x 6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Speed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cast x 1 genres x 2 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Point Break</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2 overview x 1</a:t>
            </a:r>
            <a:endParaRPr lang="zh-TW" altLang="en-US" dirty="0"/>
          </a:p>
        </p:txBody>
      </p:sp>
      <p:pic>
        <p:nvPicPr>
          <p:cNvPr id="5" name="圖片 4">
            <a:extLst>
              <a:ext uri="{FF2B5EF4-FFF2-40B4-BE49-F238E27FC236}">
                <a16:creationId xmlns:a16="http://schemas.microsoft.com/office/drawing/2014/main" id="{08AE2278-E520-7348-89E4-47B1F32BEC0A}"/>
              </a:ext>
            </a:extLst>
          </p:cNvPr>
          <p:cNvPicPr>
            <a:picLocks noChangeAspect="1"/>
          </p:cNvPicPr>
          <p:nvPr/>
        </p:nvPicPr>
        <p:blipFill>
          <a:blip r:embed="rId3"/>
          <a:stretch>
            <a:fillRect/>
          </a:stretch>
        </p:blipFill>
        <p:spPr>
          <a:xfrm>
            <a:off x="876029" y="407134"/>
            <a:ext cx="10439942" cy="5872467"/>
          </a:xfrm>
          <a:prstGeom prst="rect">
            <a:avLst/>
          </a:prstGeom>
        </p:spPr>
      </p:pic>
    </p:spTree>
    <p:extLst>
      <p:ext uri="{BB962C8B-B14F-4D97-AF65-F5344CB8AC3E}">
        <p14:creationId xmlns:p14="http://schemas.microsoft.com/office/powerpoint/2010/main" val="516743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1601416" y="2967335"/>
            <a:ext cx="8989192" cy="923330"/>
          </a:xfrm>
          <a:prstGeom prst="rect">
            <a:avLst/>
          </a:prstGeom>
          <a:noFill/>
        </p:spPr>
        <p:txBody>
          <a:bodyPr wrap="none" rtlCol="0">
            <a:spAutoFit/>
          </a:bodyPr>
          <a:lstStyle/>
          <a:p>
            <a:pPr algn="ctr"/>
            <a:r>
              <a:rPr kumimoji="1" lang="en-US" altLang="zh-TW" sz="5400" dirty="0"/>
              <a:t>5. MLP (Multi-layer perception)</a:t>
            </a:r>
            <a:endParaRPr kumimoji="1" lang="zh-TW" altLang="en-US" sz="5400" dirty="0"/>
          </a:p>
        </p:txBody>
      </p:sp>
    </p:spTree>
    <p:extLst>
      <p:ext uri="{BB962C8B-B14F-4D97-AF65-F5344CB8AC3E}">
        <p14:creationId xmlns:p14="http://schemas.microsoft.com/office/powerpoint/2010/main" val="302776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邊形 8">
            <a:extLst>
              <a:ext uri="{FF2B5EF4-FFF2-40B4-BE49-F238E27FC236}">
                <a16:creationId xmlns:a16="http://schemas.microsoft.com/office/drawing/2014/main" id="{B00D5E89-B6F6-784C-BF05-997078450743}"/>
              </a:ext>
            </a:extLst>
          </p:cNvPr>
          <p:cNvSpPr/>
          <p:nvPr/>
        </p:nvSpPr>
        <p:spPr>
          <a:xfrm rot="16200000" flipH="1">
            <a:off x="1783619" y="2817000"/>
            <a:ext cx="2875045" cy="122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err="1"/>
              <a:t>HiddenLayer</a:t>
            </a:r>
            <a:r>
              <a:rPr kumimoji="1" lang="en-US" altLang="zh-TW" dirty="0"/>
              <a:t> 1</a:t>
            </a:r>
          </a:p>
          <a:p>
            <a:pPr algn="ctr"/>
            <a:r>
              <a:rPr kumimoji="1" lang="en-US" altLang="zh-TW" dirty="0"/>
              <a:t>512</a:t>
            </a:r>
          </a:p>
          <a:p>
            <a:pPr algn="ctr"/>
            <a:r>
              <a:rPr kumimoji="1" lang="en-US" altLang="zh-TW" dirty="0"/>
              <a:t>(</a:t>
            </a:r>
            <a:r>
              <a:rPr kumimoji="1" lang="en-US" altLang="zh-TW" dirty="0" err="1"/>
              <a:t>relu</a:t>
            </a:r>
            <a:r>
              <a:rPr kumimoji="1" lang="en-US" altLang="zh-TW" dirty="0"/>
              <a:t>)</a:t>
            </a:r>
            <a:endParaRPr kumimoji="1" lang="zh-TW" altLang="en-US" dirty="0"/>
          </a:p>
        </p:txBody>
      </p:sp>
      <p:sp>
        <p:nvSpPr>
          <p:cNvPr id="10" name="平行四邊形 9">
            <a:extLst>
              <a:ext uri="{FF2B5EF4-FFF2-40B4-BE49-F238E27FC236}">
                <a16:creationId xmlns:a16="http://schemas.microsoft.com/office/drawing/2014/main" id="{6E11417E-D385-114D-9389-692676560185}"/>
              </a:ext>
            </a:extLst>
          </p:cNvPr>
          <p:cNvSpPr/>
          <p:nvPr/>
        </p:nvSpPr>
        <p:spPr>
          <a:xfrm rot="16200000" flipH="1">
            <a:off x="3700190" y="2817000"/>
            <a:ext cx="2875045" cy="122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a:t>Hidden</a:t>
            </a:r>
          </a:p>
          <a:p>
            <a:pPr algn="ctr"/>
            <a:r>
              <a:rPr kumimoji="1" lang="en-US" altLang="zh-TW" dirty="0"/>
              <a:t>Layer 2</a:t>
            </a:r>
          </a:p>
          <a:p>
            <a:pPr algn="ctr"/>
            <a:r>
              <a:rPr kumimoji="1" lang="en-US" altLang="zh-TW" dirty="0"/>
              <a:t>64</a:t>
            </a:r>
          </a:p>
          <a:p>
            <a:pPr algn="ctr"/>
            <a:r>
              <a:rPr kumimoji="1" lang="en-US" altLang="zh-TW" dirty="0"/>
              <a:t>(</a:t>
            </a:r>
            <a:r>
              <a:rPr kumimoji="1" lang="en-US" altLang="zh-TW" dirty="0" err="1"/>
              <a:t>relu</a:t>
            </a:r>
            <a:r>
              <a:rPr kumimoji="1" lang="en-US" altLang="zh-TW" dirty="0"/>
              <a:t>)</a:t>
            </a:r>
            <a:endParaRPr kumimoji="1" lang="zh-TW" altLang="en-US" dirty="0"/>
          </a:p>
        </p:txBody>
      </p:sp>
      <p:sp>
        <p:nvSpPr>
          <p:cNvPr id="11" name="平行四邊形 10">
            <a:extLst>
              <a:ext uri="{FF2B5EF4-FFF2-40B4-BE49-F238E27FC236}">
                <a16:creationId xmlns:a16="http://schemas.microsoft.com/office/drawing/2014/main" id="{DDCC08FD-C72F-554F-A0B9-CBD70D65FD78}"/>
              </a:ext>
            </a:extLst>
          </p:cNvPr>
          <p:cNvSpPr/>
          <p:nvPr/>
        </p:nvSpPr>
        <p:spPr>
          <a:xfrm rot="16200000" flipH="1">
            <a:off x="5616761" y="2817000"/>
            <a:ext cx="2875045" cy="122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a:t>Hidden</a:t>
            </a:r>
          </a:p>
          <a:p>
            <a:pPr algn="ctr"/>
            <a:r>
              <a:rPr kumimoji="1" lang="en-US" altLang="zh-TW" dirty="0"/>
              <a:t>Layer 3</a:t>
            </a:r>
          </a:p>
          <a:p>
            <a:pPr algn="ctr"/>
            <a:r>
              <a:rPr kumimoji="1" lang="en-US" altLang="zh-TW" dirty="0"/>
              <a:t>64</a:t>
            </a:r>
          </a:p>
          <a:p>
            <a:pPr algn="ctr"/>
            <a:r>
              <a:rPr kumimoji="1" lang="en-US" altLang="zh-TW" dirty="0"/>
              <a:t>(</a:t>
            </a:r>
            <a:r>
              <a:rPr kumimoji="1" lang="en-US" altLang="zh-TW" dirty="0" err="1"/>
              <a:t>relu</a:t>
            </a:r>
            <a:r>
              <a:rPr kumimoji="1" lang="en-US" altLang="zh-TW" dirty="0"/>
              <a:t>)</a:t>
            </a:r>
            <a:endParaRPr kumimoji="1" lang="zh-TW" altLang="en-US" dirty="0"/>
          </a:p>
        </p:txBody>
      </p:sp>
      <p:sp>
        <p:nvSpPr>
          <p:cNvPr id="12" name="平行四邊形 11">
            <a:extLst>
              <a:ext uri="{FF2B5EF4-FFF2-40B4-BE49-F238E27FC236}">
                <a16:creationId xmlns:a16="http://schemas.microsoft.com/office/drawing/2014/main" id="{32983EF2-3FF6-654A-96CB-8C3D1C84272D}"/>
              </a:ext>
            </a:extLst>
          </p:cNvPr>
          <p:cNvSpPr/>
          <p:nvPr/>
        </p:nvSpPr>
        <p:spPr>
          <a:xfrm rot="16200000" flipH="1">
            <a:off x="7533332" y="2817000"/>
            <a:ext cx="2875045" cy="1224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a:t>Hidden</a:t>
            </a:r>
          </a:p>
          <a:p>
            <a:pPr algn="ctr"/>
            <a:r>
              <a:rPr kumimoji="1" lang="en-US" altLang="zh-TW" dirty="0"/>
              <a:t>Layer 4</a:t>
            </a:r>
          </a:p>
          <a:p>
            <a:pPr algn="ctr"/>
            <a:r>
              <a:rPr kumimoji="1" lang="en-US" altLang="zh-TW" dirty="0"/>
              <a:t>512</a:t>
            </a:r>
          </a:p>
          <a:p>
            <a:pPr algn="ctr"/>
            <a:r>
              <a:rPr kumimoji="1" lang="en-US" altLang="zh-TW" dirty="0"/>
              <a:t>(</a:t>
            </a:r>
            <a:r>
              <a:rPr kumimoji="1" lang="en-US" altLang="zh-TW" dirty="0" err="1"/>
              <a:t>relu</a:t>
            </a:r>
            <a:r>
              <a:rPr kumimoji="1" lang="en-US" altLang="zh-TW" dirty="0"/>
              <a:t>)</a:t>
            </a:r>
            <a:endParaRPr kumimoji="1" lang="zh-TW" altLang="en-US" dirty="0"/>
          </a:p>
        </p:txBody>
      </p:sp>
      <p:sp>
        <p:nvSpPr>
          <p:cNvPr id="13" name="平行四邊形 12">
            <a:extLst>
              <a:ext uri="{FF2B5EF4-FFF2-40B4-BE49-F238E27FC236}">
                <a16:creationId xmlns:a16="http://schemas.microsoft.com/office/drawing/2014/main" id="{2A26F5CB-A449-754B-8055-B3990F53FA09}"/>
              </a:ext>
            </a:extLst>
          </p:cNvPr>
          <p:cNvSpPr/>
          <p:nvPr/>
        </p:nvSpPr>
        <p:spPr>
          <a:xfrm rot="16200000" flipH="1">
            <a:off x="-132952" y="2817000"/>
            <a:ext cx="2875045" cy="1224000"/>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a:t>Input</a:t>
            </a:r>
          </a:p>
          <a:p>
            <a:pPr algn="ctr"/>
            <a:r>
              <a:rPr kumimoji="1" lang="en-US" altLang="zh-TW" dirty="0"/>
              <a:t>Layer</a:t>
            </a:r>
          </a:p>
          <a:p>
            <a:pPr algn="ctr"/>
            <a:r>
              <a:rPr kumimoji="1" lang="en-US" altLang="zh-TW" dirty="0"/>
              <a:t>34242</a:t>
            </a:r>
          </a:p>
        </p:txBody>
      </p:sp>
      <p:sp>
        <p:nvSpPr>
          <p:cNvPr id="14" name="平行四邊形 13">
            <a:extLst>
              <a:ext uri="{FF2B5EF4-FFF2-40B4-BE49-F238E27FC236}">
                <a16:creationId xmlns:a16="http://schemas.microsoft.com/office/drawing/2014/main" id="{CC61B882-19A2-BF4E-A6D6-CAD3EA0CCF81}"/>
              </a:ext>
            </a:extLst>
          </p:cNvPr>
          <p:cNvSpPr/>
          <p:nvPr/>
        </p:nvSpPr>
        <p:spPr>
          <a:xfrm rot="16200000" flipH="1">
            <a:off x="9449226" y="2816323"/>
            <a:ext cx="2876400" cy="1224000"/>
          </a:xfrm>
          <a:prstGeom prst="parallelogram">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TW" dirty="0"/>
              <a:t>Output</a:t>
            </a:r>
          </a:p>
          <a:p>
            <a:pPr algn="ctr"/>
            <a:r>
              <a:rPr kumimoji="1" lang="en-US" altLang="zh-TW" dirty="0"/>
              <a:t>Layer</a:t>
            </a:r>
          </a:p>
          <a:p>
            <a:pPr algn="ctr"/>
            <a:r>
              <a:rPr kumimoji="1" lang="en-US" altLang="zh-TW" dirty="0"/>
              <a:t>4363</a:t>
            </a:r>
          </a:p>
          <a:p>
            <a:pPr algn="ctr"/>
            <a:r>
              <a:rPr kumimoji="1" lang="en-US" altLang="zh-TW" dirty="0"/>
              <a:t>(</a:t>
            </a:r>
            <a:r>
              <a:rPr kumimoji="1" lang="en-US" altLang="zh-TW" dirty="0" err="1"/>
              <a:t>softmax</a:t>
            </a:r>
            <a:r>
              <a:rPr kumimoji="1" lang="en-US" altLang="zh-TW" dirty="0"/>
              <a:t>)</a:t>
            </a:r>
          </a:p>
        </p:txBody>
      </p:sp>
      <p:sp>
        <p:nvSpPr>
          <p:cNvPr id="15" name="文字方塊 14">
            <a:extLst>
              <a:ext uri="{FF2B5EF4-FFF2-40B4-BE49-F238E27FC236}">
                <a16:creationId xmlns:a16="http://schemas.microsoft.com/office/drawing/2014/main" id="{8554ADA2-6E60-1E41-998F-D5F12E5ACAA9}"/>
              </a:ext>
            </a:extLst>
          </p:cNvPr>
          <p:cNvSpPr txBox="1"/>
          <p:nvPr/>
        </p:nvSpPr>
        <p:spPr>
          <a:xfrm>
            <a:off x="4821869" y="5272088"/>
            <a:ext cx="2548262" cy="369332"/>
          </a:xfrm>
          <a:prstGeom prst="rect">
            <a:avLst/>
          </a:prstGeom>
          <a:noFill/>
        </p:spPr>
        <p:txBody>
          <a:bodyPr wrap="none" rtlCol="0">
            <a:spAutoFit/>
          </a:bodyPr>
          <a:lstStyle/>
          <a:p>
            <a:pPr algn="ctr"/>
            <a:r>
              <a:rPr kumimoji="1" lang="en-US" altLang="zh-TW" dirty="0"/>
              <a:t>Total </a:t>
            </a:r>
            <a:r>
              <a:rPr kumimoji="1" lang="en-US" altLang="zh-TW" dirty="0" err="1"/>
              <a:t>params</a:t>
            </a:r>
            <a:r>
              <a:rPr kumimoji="1" lang="en-US" altLang="zh-TW" dirty="0"/>
              <a:t>: 19,840,907</a:t>
            </a:r>
            <a:endParaRPr kumimoji="1" lang="zh-TW" altLang="en-US" dirty="0"/>
          </a:p>
        </p:txBody>
      </p:sp>
      <p:sp>
        <p:nvSpPr>
          <p:cNvPr id="16" name="向右箭號 15">
            <a:extLst>
              <a:ext uri="{FF2B5EF4-FFF2-40B4-BE49-F238E27FC236}">
                <a16:creationId xmlns:a16="http://schemas.microsoft.com/office/drawing/2014/main" id="{F44BE8A1-7113-F84C-8D04-520E162A626B}"/>
              </a:ext>
            </a:extLst>
          </p:cNvPr>
          <p:cNvSpPr/>
          <p:nvPr/>
        </p:nvSpPr>
        <p:spPr>
          <a:xfrm>
            <a:off x="2001273" y="3215026"/>
            <a:ext cx="523166" cy="42794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向右箭號 16">
            <a:extLst>
              <a:ext uri="{FF2B5EF4-FFF2-40B4-BE49-F238E27FC236}">
                <a16:creationId xmlns:a16="http://schemas.microsoft.com/office/drawing/2014/main" id="{A75A256F-4F62-F543-9294-D298F674F4ED}"/>
              </a:ext>
            </a:extLst>
          </p:cNvPr>
          <p:cNvSpPr/>
          <p:nvPr/>
        </p:nvSpPr>
        <p:spPr>
          <a:xfrm>
            <a:off x="3917844" y="3214349"/>
            <a:ext cx="523166" cy="42794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向右箭號 17">
            <a:extLst>
              <a:ext uri="{FF2B5EF4-FFF2-40B4-BE49-F238E27FC236}">
                <a16:creationId xmlns:a16="http://schemas.microsoft.com/office/drawing/2014/main" id="{339C6B0A-7BB3-5B4F-BE48-385275C716E8}"/>
              </a:ext>
            </a:extLst>
          </p:cNvPr>
          <p:cNvSpPr/>
          <p:nvPr/>
        </p:nvSpPr>
        <p:spPr>
          <a:xfrm>
            <a:off x="5834417" y="3199046"/>
            <a:ext cx="523166" cy="42794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向右箭號 19">
            <a:extLst>
              <a:ext uri="{FF2B5EF4-FFF2-40B4-BE49-F238E27FC236}">
                <a16:creationId xmlns:a16="http://schemas.microsoft.com/office/drawing/2014/main" id="{AF5D3231-D5C6-1344-9C8D-9E316C71BBE8}"/>
              </a:ext>
            </a:extLst>
          </p:cNvPr>
          <p:cNvSpPr/>
          <p:nvPr/>
        </p:nvSpPr>
        <p:spPr>
          <a:xfrm>
            <a:off x="7750984" y="3214349"/>
            <a:ext cx="523166" cy="42794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向右箭號 20">
            <a:extLst>
              <a:ext uri="{FF2B5EF4-FFF2-40B4-BE49-F238E27FC236}">
                <a16:creationId xmlns:a16="http://schemas.microsoft.com/office/drawing/2014/main" id="{24FFC8FE-BDDF-5D43-8634-8875F194E2A8}"/>
              </a:ext>
            </a:extLst>
          </p:cNvPr>
          <p:cNvSpPr/>
          <p:nvPr/>
        </p:nvSpPr>
        <p:spPr>
          <a:xfrm>
            <a:off x="9667557" y="3198030"/>
            <a:ext cx="523166" cy="42794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4154545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B9BE07C8-BEDA-CE42-8B96-0ABE605C5116}"/>
              </a:ext>
            </a:extLst>
          </p:cNvPr>
          <p:cNvGrpSpPr/>
          <p:nvPr/>
        </p:nvGrpSpPr>
        <p:grpSpPr>
          <a:xfrm>
            <a:off x="659757" y="1558972"/>
            <a:ext cx="10872486" cy="3740056"/>
            <a:chOff x="707180" y="1558972"/>
            <a:chExt cx="10872486" cy="3740056"/>
          </a:xfrm>
        </p:grpSpPr>
        <p:grpSp>
          <p:nvGrpSpPr>
            <p:cNvPr id="14" name="群組 13">
              <a:extLst>
                <a:ext uri="{FF2B5EF4-FFF2-40B4-BE49-F238E27FC236}">
                  <a16:creationId xmlns:a16="http://schemas.microsoft.com/office/drawing/2014/main" id="{AD501265-88C7-FD4D-A8E4-3FE9C8053C00}"/>
                </a:ext>
              </a:extLst>
            </p:cNvPr>
            <p:cNvGrpSpPr/>
            <p:nvPr/>
          </p:nvGrpSpPr>
          <p:grpSpPr>
            <a:xfrm>
              <a:off x="707180" y="1558972"/>
              <a:ext cx="4851400" cy="3740056"/>
              <a:chOff x="440963" y="2174446"/>
              <a:chExt cx="4851400" cy="3740056"/>
            </a:xfrm>
          </p:grpSpPr>
          <p:sp>
            <p:nvSpPr>
              <p:cNvPr id="8" name="矩形 7">
                <a:extLst>
                  <a:ext uri="{FF2B5EF4-FFF2-40B4-BE49-F238E27FC236}">
                    <a16:creationId xmlns:a16="http://schemas.microsoft.com/office/drawing/2014/main" id="{8DDA155D-BE57-034E-9F4A-3FECF32AF261}"/>
                  </a:ext>
                </a:extLst>
              </p:cNvPr>
              <p:cNvSpPr/>
              <p:nvPr/>
            </p:nvSpPr>
            <p:spPr>
              <a:xfrm>
                <a:off x="440963" y="2673751"/>
                <a:ext cx="4767645" cy="3240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7" name="圖片 6">
                <a:extLst>
                  <a:ext uri="{FF2B5EF4-FFF2-40B4-BE49-F238E27FC236}">
                    <a16:creationId xmlns:a16="http://schemas.microsoft.com/office/drawing/2014/main" id="{1D29551E-C551-1243-8730-D8E748274548}"/>
                  </a:ext>
                </a:extLst>
              </p:cNvPr>
              <p:cNvPicPr>
                <a:picLocks noChangeAspect="1"/>
              </p:cNvPicPr>
              <p:nvPr/>
            </p:nvPicPr>
            <p:blipFill>
              <a:blip r:embed="rId3"/>
              <a:stretch>
                <a:fillRect/>
              </a:stretch>
            </p:blipFill>
            <p:spPr>
              <a:xfrm>
                <a:off x="440963" y="2587102"/>
                <a:ext cx="4851400" cy="3327400"/>
              </a:xfrm>
              <a:prstGeom prst="rect">
                <a:avLst/>
              </a:prstGeom>
            </p:spPr>
          </p:pic>
          <p:sp>
            <p:nvSpPr>
              <p:cNvPr id="11" name="文字方塊 10">
                <a:extLst>
                  <a:ext uri="{FF2B5EF4-FFF2-40B4-BE49-F238E27FC236}">
                    <a16:creationId xmlns:a16="http://schemas.microsoft.com/office/drawing/2014/main" id="{8A11DAA3-3AD8-F943-AF5B-28052918C650}"/>
                  </a:ext>
                </a:extLst>
              </p:cNvPr>
              <p:cNvSpPr txBox="1"/>
              <p:nvPr/>
            </p:nvSpPr>
            <p:spPr>
              <a:xfrm>
                <a:off x="2173228" y="2174446"/>
                <a:ext cx="1303114" cy="369332"/>
              </a:xfrm>
              <a:prstGeom prst="rect">
                <a:avLst/>
              </a:prstGeom>
              <a:noFill/>
            </p:spPr>
            <p:txBody>
              <a:bodyPr wrap="none" rtlCol="0">
                <a:spAutoFit/>
              </a:bodyPr>
              <a:lstStyle/>
              <a:p>
                <a:pPr algn="ctr"/>
                <a:r>
                  <a:rPr kumimoji="1" lang="en-US" altLang="zh-TW" dirty="0"/>
                  <a:t>Loss History</a:t>
                </a:r>
              </a:p>
            </p:txBody>
          </p:sp>
        </p:grpSp>
        <p:grpSp>
          <p:nvGrpSpPr>
            <p:cNvPr id="13" name="群組 12">
              <a:extLst>
                <a:ext uri="{FF2B5EF4-FFF2-40B4-BE49-F238E27FC236}">
                  <a16:creationId xmlns:a16="http://schemas.microsoft.com/office/drawing/2014/main" id="{AB343C96-6F93-DE4A-9F79-F4A812FDAE6E}"/>
                </a:ext>
              </a:extLst>
            </p:cNvPr>
            <p:cNvGrpSpPr/>
            <p:nvPr/>
          </p:nvGrpSpPr>
          <p:grpSpPr>
            <a:xfrm>
              <a:off x="6677466" y="1558972"/>
              <a:ext cx="4902200" cy="3740056"/>
              <a:chOff x="6411249" y="2174446"/>
              <a:chExt cx="4902200" cy="3740056"/>
            </a:xfrm>
          </p:grpSpPr>
          <p:sp>
            <p:nvSpPr>
              <p:cNvPr id="10" name="矩形 9">
                <a:extLst>
                  <a:ext uri="{FF2B5EF4-FFF2-40B4-BE49-F238E27FC236}">
                    <a16:creationId xmlns:a16="http://schemas.microsoft.com/office/drawing/2014/main" id="{EAC2941F-F3EC-4149-80D0-43C1C7E6EE73}"/>
                  </a:ext>
                </a:extLst>
              </p:cNvPr>
              <p:cNvSpPr/>
              <p:nvPr/>
            </p:nvSpPr>
            <p:spPr>
              <a:xfrm>
                <a:off x="6458110" y="2673751"/>
                <a:ext cx="4767645" cy="3240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圖片 4">
                <a:extLst>
                  <a:ext uri="{FF2B5EF4-FFF2-40B4-BE49-F238E27FC236}">
                    <a16:creationId xmlns:a16="http://schemas.microsoft.com/office/drawing/2014/main" id="{E1F79359-299C-5B41-8FA4-2444BCE19A95}"/>
                  </a:ext>
                </a:extLst>
              </p:cNvPr>
              <p:cNvPicPr>
                <a:picLocks noChangeAspect="1"/>
              </p:cNvPicPr>
              <p:nvPr/>
            </p:nvPicPr>
            <p:blipFill>
              <a:blip r:embed="rId4"/>
              <a:stretch>
                <a:fillRect/>
              </a:stretch>
            </p:blipFill>
            <p:spPr>
              <a:xfrm>
                <a:off x="6411249" y="2587102"/>
                <a:ext cx="4902200" cy="3327400"/>
              </a:xfrm>
              <a:prstGeom prst="rect">
                <a:avLst/>
              </a:prstGeom>
            </p:spPr>
          </p:pic>
          <p:sp>
            <p:nvSpPr>
              <p:cNvPr id="12" name="文字方塊 11">
                <a:extLst>
                  <a:ext uri="{FF2B5EF4-FFF2-40B4-BE49-F238E27FC236}">
                    <a16:creationId xmlns:a16="http://schemas.microsoft.com/office/drawing/2014/main" id="{6AAD9068-32C1-C148-8105-E33CF907FD21}"/>
                  </a:ext>
                </a:extLst>
              </p:cNvPr>
              <p:cNvSpPr txBox="1"/>
              <p:nvPr/>
            </p:nvSpPr>
            <p:spPr>
              <a:xfrm>
                <a:off x="7970731" y="2174446"/>
                <a:ext cx="1742401" cy="369332"/>
              </a:xfrm>
              <a:prstGeom prst="rect">
                <a:avLst/>
              </a:prstGeom>
              <a:noFill/>
            </p:spPr>
            <p:txBody>
              <a:bodyPr wrap="none" rtlCol="0">
                <a:spAutoFit/>
              </a:bodyPr>
              <a:lstStyle/>
              <a:p>
                <a:pPr algn="ctr"/>
                <a:r>
                  <a:rPr kumimoji="1" lang="en-US" altLang="zh-TW" dirty="0"/>
                  <a:t>Accuracy History</a:t>
                </a:r>
              </a:p>
            </p:txBody>
          </p:sp>
        </p:grpSp>
      </p:grpSp>
    </p:spTree>
    <p:extLst>
      <p:ext uri="{BB962C8B-B14F-4D97-AF65-F5344CB8AC3E}">
        <p14:creationId xmlns:p14="http://schemas.microsoft.com/office/powerpoint/2010/main" val="152906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E205636-E3A8-6E43-9AD9-8D47EDA9ECBB}"/>
              </a:ext>
            </a:extLst>
          </p:cNvPr>
          <p:cNvSpPr/>
          <p:nvPr/>
        </p:nvSpPr>
        <p:spPr>
          <a:xfrm>
            <a:off x="2112168" y="1233011"/>
            <a:ext cx="7967663" cy="1200329"/>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getRecByMLP</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Lord of the Rings: The Fellowship of the Ring’</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Hobbit: An Unexpected Journey’</a:t>
            </a:r>
            <a:r>
              <a:rPr lang="en" altLang="zh-TW" b="0" dirty="0">
                <a:solidFill>
                  <a:srgbClr val="D4D4D4"/>
                </a:solidFill>
                <a:effectLst/>
                <a:latin typeface="Menlo" panose="020B0609030804020204" pitchFamily="49" charset="0"/>
              </a:rPr>
              <a:t>,</a:t>
            </a:r>
          </a:p>
          <a:p>
            <a:r>
              <a:rPr lang="en" altLang="zh-TW" b="0" dirty="0">
                <a:solidFill>
                  <a:srgbClr val="D4D4D4"/>
                </a:solidFill>
                <a:effectLst/>
                <a:latin typeface="Menlo" panose="020B0609030804020204" pitchFamily="49" charset="0"/>
              </a:rPr>
              <a:t>    ], </a:t>
            </a:r>
            <a:r>
              <a:rPr lang="en" altLang="zh-TW" b="0" dirty="0" err="1">
                <a:solidFill>
                  <a:srgbClr val="9CDCFE"/>
                </a:solidFill>
                <a:effectLst/>
                <a:latin typeface="Menlo" panose="020B0609030804020204" pitchFamily="49" charset="0"/>
              </a:rPr>
              <a:t>model_mlp</a:t>
            </a:r>
            <a:r>
              <a:rPr lang="en" altLang="zh-TW" b="0" dirty="0">
                <a:solidFill>
                  <a:srgbClr val="D4D4D4"/>
                </a:solidFill>
                <a:effectLst/>
                <a:latin typeface="Menlo" panose="020B0609030804020204" pitchFamily="49" charset="0"/>
              </a:rPr>
              <a:t>)</a:t>
            </a:r>
          </a:p>
        </p:txBody>
      </p:sp>
      <p:sp>
        <p:nvSpPr>
          <p:cNvPr id="5" name="矩形 4">
            <a:extLst>
              <a:ext uri="{FF2B5EF4-FFF2-40B4-BE49-F238E27FC236}">
                <a16:creationId xmlns:a16="http://schemas.microsoft.com/office/drawing/2014/main" id="{7E50789F-1DA2-764D-BF4D-4A3317C2CDD5}"/>
              </a:ext>
            </a:extLst>
          </p:cNvPr>
          <p:cNvSpPr/>
          <p:nvPr/>
        </p:nvSpPr>
        <p:spPr>
          <a:xfrm>
            <a:off x="926305" y="3079313"/>
            <a:ext cx="10339388" cy="2308324"/>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22 </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The Hobbit: The Desolation of Smaug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Lord of the Rings: The Fellowship of the Ring</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cast x 1 director x 1 keywords x 4 genres x 2 overview x 2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Hobbit: An Unexpected Journey</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3 director x 1 keywords x 3 genres x 2 overview x 5</a:t>
            </a:r>
            <a:endParaRPr lang="zh-TW" altLang="en-US" dirty="0"/>
          </a:p>
        </p:txBody>
      </p:sp>
      <p:pic>
        <p:nvPicPr>
          <p:cNvPr id="6" name="圖片 5">
            <a:extLst>
              <a:ext uri="{FF2B5EF4-FFF2-40B4-BE49-F238E27FC236}">
                <a16:creationId xmlns:a16="http://schemas.microsoft.com/office/drawing/2014/main" id="{2F71B559-C2C0-4940-8043-2CCA7DF71D0E}"/>
              </a:ext>
            </a:extLst>
          </p:cNvPr>
          <p:cNvPicPr>
            <a:picLocks noChangeAspect="1"/>
          </p:cNvPicPr>
          <p:nvPr/>
        </p:nvPicPr>
        <p:blipFill>
          <a:blip r:embed="rId3"/>
          <a:stretch>
            <a:fillRect/>
          </a:stretch>
        </p:blipFill>
        <p:spPr>
          <a:xfrm>
            <a:off x="10079831" y="314731"/>
            <a:ext cx="1987026" cy="3036888"/>
          </a:xfrm>
          <a:prstGeom prst="rect">
            <a:avLst/>
          </a:prstGeom>
        </p:spPr>
      </p:pic>
      <p:sp>
        <p:nvSpPr>
          <p:cNvPr id="2" name="矩形 1">
            <a:extLst>
              <a:ext uri="{FF2B5EF4-FFF2-40B4-BE49-F238E27FC236}">
                <a16:creationId xmlns:a16="http://schemas.microsoft.com/office/drawing/2014/main" id="{FA5FB57A-81D4-FC55-713D-15CD5D3B3EAC}"/>
              </a:ext>
            </a:extLst>
          </p:cNvPr>
          <p:cNvSpPr/>
          <p:nvPr/>
        </p:nvSpPr>
        <p:spPr>
          <a:xfrm>
            <a:off x="926305" y="2970411"/>
            <a:ext cx="8120713" cy="7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87480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280A8E-243D-C04B-A099-3AC4CEC94CA3}"/>
              </a:ext>
            </a:extLst>
          </p:cNvPr>
          <p:cNvSpPr/>
          <p:nvPr/>
        </p:nvSpPr>
        <p:spPr>
          <a:xfrm>
            <a:off x="2197893" y="1233011"/>
            <a:ext cx="7796214" cy="923330"/>
          </a:xfrm>
          <a:prstGeom prst="rect">
            <a:avLst/>
          </a:prstGeom>
        </p:spPr>
        <p:txBody>
          <a:bodyPr wrap="square">
            <a:spAutoFit/>
          </a:bodyPr>
          <a:lstStyle/>
          <a:p>
            <a:r>
              <a:rPr lang="en" altLang="zh-TW" b="0">
                <a:solidFill>
                  <a:srgbClr val="DCDCAA"/>
                </a:solidFill>
                <a:effectLst/>
                <a:latin typeface="Menlo" panose="020B0609030804020204" pitchFamily="49" charset="0"/>
              </a:rPr>
              <a:t>getRecByMLP</a:t>
            </a:r>
            <a:r>
              <a:rPr lang="en" altLang="zh-TW" b="0">
                <a:solidFill>
                  <a:srgbClr val="D4D4D4"/>
                </a:solidFill>
                <a:effectLst/>
                <a:latin typeface="Menlo" panose="020B0609030804020204" pitchFamily="49" charset="0"/>
              </a:rPr>
              <a:t>(</a:t>
            </a:r>
          </a:p>
          <a:p>
            <a:r>
              <a:rPr lang="en" altLang="zh-TW" b="0">
                <a:solidFill>
                  <a:srgbClr val="9CDCFE"/>
                </a:solidFill>
                <a:effectLst/>
                <a:latin typeface="Menlo" panose="020B0609030804020204" pitchFamily="49" charset="0"/>
              </a:rPr>
              <a:t>    df_new</a:t>
            </a:r>
            <a:r>
              <a:rPr lang="en" altLang="zh-TW" b="0">
                <a:solidFill>
                  <a:srgbClr val="D4D4D4"/>
                </a:solidFill>
                <a:effectLst/>
                <a:latin typeface="Menlo" panose="020B0609030804020204" pitchFamily="49" charset="0"/>
              </a:rPr>
              <a:t>.title.sample(</a:t>
            </a:r>
            <a:r>
              <a:rPr lang="en" altLang="zh-TW" b="0">
                <a:solidFill>
                  <a:srgbClr val="9CDCFE"/>
                </a:solidFill>
                <a:effectLst/>
                <a:latin typeface="Menlo" panose="020B0609030804020204" pitchFamily="49" charset="0"/>
              </a:rPr>
              <a:t>n</a:t>
            </a:r>
            <a:r>
              <a:rPr lang="en" altLang="zh-TW" b="0">
                <a:solidFill>
                  <a:srgbClr val="D4D4D4"/>
                </a:solidFill>
                <a:effectLst/>
                <a:latin typeface="Menlo" panose="020B0609030804020204" pitchFamily="49" charset="0"/>
              </a:rPr>
              <a:t>=</a:t>
            </a:r>
            <a:r>
              <a:rPr lang="en" altLang="zh-TW" b="0">
                <a:solidFill>
                  <a:srgbClr val="B5CEA8"/>
                </a:solidFill>
                <a:effectLst/>
                <a:latin typeface="Menlo" panose="020B0609030804020204" pitchFamily="49" charset="0"/>
              </a:rPr>
              <a:t>3</a:t>
            </a:r>
            <a:r>
              <a:rPr lang="en" altLang="zh-TW" b="0">
                <a:solidFill>
                  <a:srgbClr val="D4D4D4"/>
                </a:solidFill>
                <a:effectLst/>
                <a:latin typeface="Menlo" panose="020B0609030804020204" pitchFamily="49" charset="0"/>
              </a:rPr>
              <a:t>, </a:t>
            </a:r>
            <a:r>
              <a:rPr lang="en" altLang="zh-TW" b="0">
                <a:solidFill>
                  <a:srgbClr val="9CDCFE"/>
                </a:solidFill>
                <a:effectLst/>
                <a:latin typeface="Menlo" panose="020B0609030804020204" pitchFamily="49" charset="0"/>
              </a:rPr>
              <a:t>random_state</a:t>
            </a:r>
            <a:r>
              <a:rPr lang="en" altLang="zh-TW" b="0">
                <a:solidFill>
                  <a:srgbClr val="D4D4D4"/>
                </a:solidFill>
                <a:effectLst/>
                <a:latin typeface="Menlo" panose="020B0609030804020204" pitchFamily="49" charset="0"/>
              </a:rPr>
              <a:t>=</a:t>
            </a:r>
            <a:r>
              <a:rPr lang="en" altLang="zh-TW" b="0">
                <a:solidFill>
                  <a:srgbClr val="B5CEA8"/>
                </a:solidFill>
                <a:effectLst/>
                <a:latin typeface="Menlo" panose="020B0609030804020204" pitchFamily="49" charset="0"/>
              </a:rPr>
              <a:t>10</a:t>
            </a:r>
            <a:r>
              <a:rPr lang="en" altLang="zh-TW" b="0">
                <a:solidFill>
                  <a:srgbClr val="D4D4D4"/>
                </a:solidFill>
                <a:effectLst/>
                <a:latin typeface="Menlo" panose="020B0609030804020204" pitchFamily="49" charset="0"/>
              </a:rPr>
              <a:t>).tolist(),</a:t>
            </a:r>
          </a:p>
          <a:p>
            <a:r>
              <a:rPr lang="en" altLang="zh-TW" b="0">
                <a:solidFill>
                  <a:srgbClr val="9CDCFE"/>
                </a:solidFill>
                <a:effectLst/>
                <a:latin typeface="Menlo" panose="020B0609030804020204" pitchFamily="49" charset="0"/>
              </a:rPr>
              <a:t>    model_mlp</a:t>
            </a:r>
            <a:r>
              <a:rPr lang="en" altLang="zh-TW" b="0">
                <a:solidFill>
                  <a:srgbClr val="D4D4D4"/>
                </a:solidFill>
                <a:effectLst/>
                <a:latin typeface="Menlo" panose="020B0609030804020204" pitchFamily="49" charset="0"/>
              </a:rPr>
              <a:t>)</a:t>
            </a:r>
            <a:endParaRPr lang="en" altLang="zh-TW" b="0" dirty="0">
              <a:solidFill>
                <a:srgbClr val="D4D4D4"/>
              </a:solidFill>
              <a:effectLst/>
              <a:latin typeface="Menlo" panose="020B0609030804020204" pitchFamily="49" charset="0"/>
            </a:endParaRPr>
          </a:p>
        </p:txBody>
      </p:sp>
      <p:sp>
        <p:nvSpPr>
          <p:cNvPr id="3" name="矩形 2">
            <a:extLst>
              <a:ext uri="{FF2B5EF4-FFF2-40B4-BE49-F238E27FC236}">
                <a16:creationId xmlns:a16="http://schemas.microsoft.com/office/drawing/2014/main" id="{D155626C-F60A-B54E-B4CC-D4CBA3074802}"/>
              </a:ext>
            </a:extLst>
          </p:cNvPr>
          <p:cNvSpPr/>
          <p:nvPr/>
        </p:nvSpPr>
        <p:spPr>
          <a:xfrm>
            <a:off x="2540794" y="3079313"/>
            <a:ext cx="7110413" cy="3139321"/>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3851 </a:t>
            </a:r>
          </a:p>
          <a:p>
            <a:r>
              <a:rPr lang="en" altLang="zh-TW" b="0" i="0" dirty="0">
                <a:solidFill>
                  <a:srgbClr val="D4D4D4"/>
                </a:solidFill>
                <a:effectLst/>
                <a:latin typeface="Menlo" panose="020B0609030804020204" pitchFamily="49" charset="0"/>
              </a:rPr>
              <a:t>Predict movie title: </a:t>
            </a:r>
            <a:r>
              <a:rPr lang="en" altLang="zh-TW" b="0" i="0" dirty="0" err="1">
                <a:solidFill>
                  <a:schemeClr val="accent1"/>
                </a:solidFill>
                <a:effectLst/>
                <a:latin typeface="Menlo" panose="020B0609030804020204" pitchFamily="49" charset="0"/>
              </a:rPr>
              <a:t>Sherrybaby</a:t>
            </a:r>
            <a:r>
              <a:rPr lang="en" altLang="zh-TW" b="0" i="0" dirty="0">
                <a:solidFill>
                  <a:srgbClr val="D4D4D4"/>
                </a:solidFill>
                <a:effectLst/>
                <a:latin typeface="Menlo" panose="020B0609030804020204" pitchFamily="49" charset="0"/>
              </a:rPr>
              <a:t>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Passion of the Christ</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1 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A </a:t>
            </a:r>
            <a:r>
              <a:rPr lang="en" altLang="zh-TW" b="0" i="0" dirty="0" err="1">
                <a:solidFill>
                  <a:schemeClr val="accent6"/>
                </a:solidFill>
                <a:effectLst/>
                <a:latin typeface="Menlo" panose="020B0609030804020204" pitchFamily="49" charset="0"/>
              </a:rPr>
              <a:t>Madea</a:t>
            </a:r>
            <a:r>
              <a:rPr lang="en" altLang="zh-TW" b="0" i="0" dirty="0">
                <a:solidFill>
                  <a:schemeClr val="accent6"/>
                </a:solidFill>
                <a:effectLst/>
                <a:latin typeface="Menlo" panose="020B0609030804020204" pitchFamily="49" charset="0"/>
              </a:rPr>
              <a:t> Christmas</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1 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Coal Miner's Daughter</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1</a:t>
            </a:r>
            <a:endParaRPr lang="zh-TW" altLang="en-US" dirty="0"/>
          </a:p>
        </p:txBody>
      </p:sp>
      <p:sp>
        <p:nvSpPr>
          <p:cNvPr id="6" name="文字方塊 5">
            <a:extLst>
              <a:ext uri="{FF2B5EF4-FFF2-40B4-BE49-F238E27FC236}">
                <a16:creationId xmlns:a16="http://schemas.microsoft.com/office/drawing/2014/main" id="{126DCC84-6C84-5E48-9710-8A456D33DE60}"/>
              </a:ext>
            </a:extLst>
          </p:cNvPr>
          <p:cNvSpPr txBox="1"/>
          <p:nvPr/>
        </p:nvSpPr>
        <p:spPr>
          <a:xfrm>
            <a:off x="8943975" y="2390151"/>
            <a:ext cx="2642711" cy="584775"/>
          </a:xfrm>
          <a:prstGeom prst="rect">
            <a:avLst/>
          </a:prstGeom>
          <a:noFill/>
        </p:spPr>
        <p:txBody>
          <a:bodyPr wrap="none" rtlCol="0">
            <a:spAutoFit/>
          </a:bodyPr>
          <a:lstStyle/>
          <a:p>
            <a:r>
              <a:rPr kumimoji="1" lang="en-US" altLang="zh-TW" sz="3200" dirty="0">
                <a:solidFill>
                  <a:schemeClr val="accent2"/>
                </a:solidFill>
              </a:rPr>
              <a:t>Genres: drama</a:t>
            </a:r>
            <a:endParaRPr kumimoji="1" lang="zh-TW" altLang="en-US" sz="3200" dirty="0">
              <a:solidFill>
                <a:schemeClr val="accent2"/>
              </a:solidFill>
            </a:endParaRPr>
          </a:p>
        </p:txBody>
      </p:sp>
      <p:sp>
        <p:nvSpPr>
          <p:cNvPr id="7" name="文字方塊 6">
            <a:extLst>
              <a:ext uri="{FF2B5EF4-FFF2-40B4-BE49-F238E27FC236}">
                <a16:creationId xmlns:a16="http://schemas.microsoft.com/office/drawing/2014/main" id="{C7ECA392-F83E-CA49-B929-25ED0684424B}"/>
              </a:ext>
            </a:extLst>
          </p:cNvPr>
          <p:cNvSpPr txBox="1"/>
          <p:nvPr/>
        </p:nvSpPr>
        <p:spPr>
          <a:xfrm>
            <a:off x="8301037" y="4169749"/>
            <a:ext cx="3592009" cy="584775"/>
          </a:xfrm>
          <a:prstGeom prst="rect">
            <a:avLst/>
          </a:prstGeom>
          <a:noFill/>
        </p:spPr>
        <p:txBody>
          <a:bodyPr wrap="none" rtlCol="0">
            <a:spAutoFit/>
          </a:bodyPr>
          <a:lstStyle/>
          <a:p>
            <a:r>
              <a:rPr kumimoji="1" lang="en-US" altLang="zh-TW" sz="3200" dirty="0">
                <a:solidFill>
                  <a:schemeClr val="accent2"/>
                </a:solidFill>
              </a:rPr>
              <a:t>Overview: especially</a:t>
            </a:r>
            <a:endParaRPr kumimoji="1" lang="zh-TW" altLang="en-US" sz="3200" dirty="0">
              <a:solidFill>
                <a:schemeClr val="accent2"/>
              </a:solidFill>
            </a:endParaRPr>
          </a:p>
        </p:txBody>
      </p:sp>
      <p:sp>
        <p:nvSpPr>
          <p:cNvPr id="8" name="文字方塊 7">
            <a:extLst>
              <a:ext uri="{FF2B5EF4-FFF2-40B4-BE49-F238E27FC236}">
                <a16:creationId xmlns:a16="http://schemas.microsoft.com/office/drawing/2014/main" id="{8F344941-AF13-954F-98EC-D1304B398BA8}"/>
              </a:ext>
            </a:extLst>
          </p:cNvPr>
          <p:cNvSpPr txBox="1"/>
          <p:nvPr/>
        </p:nvSpPr>
        <p:spPr>
          <a:xfrm>
            <a:off x="8301036" y="5022444"/>
            <a:ext cx="3484415" cy="584775"/>
          </a:xfrm>
          <a:prstGeom prst="rect">
            <a:avLst/>
          </a:prstGeom>
          <a:noFill/>
        </p:spPr>
        <p:txBody>
          <a:bodyPr wrap="none" rtlCol="0">
            <a:spAutoFit/>
          </a:bodyPr>
          <a:lstStyle/>
          <a:p>
            <a:r>
              <a:rPr kumimoji="1" lang="en-US" altLang="zh-TW" sz="3200" dirty="0">
                <a:solidFill>
                  <a:schemeClr val="accent2"/>
                </a:solidFill>
              </a:rPr>
              <a:t>Overview: daughter</a:t>
            </a:r>
            <a:endParaRPr kumimoji="1" lang="zh-TW" altLang="en-US" sz="3200" dirty="0">
              <a:solidFill>
                <a:schemeClr val="accent2"/>
              </a:solidFill>
            </a:endParaRPr>
          </a:p>
        </p:txBody>
      </p:sp>
      <p:sp>
        <p:nvSpPr>
          <p:cNvPr id="4" name="矩形 3">
            <a:extLst>
              <a:ext uri="{FF2B5EF4-FFF2-40B4-BE49-F238E27FC236}">
                <a16:creationId xmlns:a16="http://schemas.microsoft.com/office/drawing/2014/main" id="{F5991D7F-2F2E-461D-C0F2-DB4F134B02A0}"/>
              </a:ext>
            </a:extLst>
          </p:cNvPr>
          <p:cNvSpPr/>
          <p:nvPr/>
        </p:nvSpPr>
        <p:spPr>
          <a:xfrm>
            <a:off x="2382982" y="2970411"/>
            <a:ext cx="6664036" cy="7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1289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3815857" y="2967335"/>
            <a:ext cx="4560287" cy="923330"/>
          </a:xfrm>
          <a:prstGeom prst="rect">
            <a:avLst/>
          </a:prstGeom>
          <a:noFill/>
        </p:spPr>
        <p:txBody>
          <a:bodyPr wrap="none" rtlCol="0">
            <a:spAutoFit/>
          </a:bodyPr>
          <a:lstStyle/>
          <a:p>
            <a:pPr algn="ctr"/>
            <a:r>
              <a:rPr kumimoji="1" lang="en-US" altLang="zh-TW" sz="5400" dirty="0"/>
              <a:t>Trending Movie</a:t>
            </a:r>
            <a:endParaRPr kumimoji="1" lang="zh-TW" altLang="en-US" sz="5400" dirty="0"/>
          </a:p>
        </p:txBody>
      </p:sp>
    </p:spTree>
    <p:extLst>
      <p:ext uri="{BB962C8B-B14F-4D97-AF65-F5344CB8AC3E}">
        <p14:creationId xmlns:p14="http://schemas.microsoft.com/office/powerpoint/2010/main" val="652177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B8B7BB-62C7-D741-98F9-290CC4FF3DE5}"/>
              </a:ext>
            </a:extLst>
          </p:cNvPr>
          <p:cNvSpPr/>
          <p:nvPr/>
        </p:nvSpPr>
        <p:spPr>
          <a:xfrm>
            <a:off x="4048123" y="475773"/>
            <a:ext cx="4095751" cy="1754326"/>
          </a:xfrm>
          <a:prstGeom prst="rect">
            <a:avLst/>
          </a:prstGeom>
        </p:spPr>
        <p:txBody>
          <a:bodyPr wrap="square">
            <a:spAutoFit/>
          </a:bodyPr>
          <a:lstStyle/>
          <a:p>
            <a:r>
              <a:rPr lang="en" altLang="zh-TW" b="0" dirty="0" err="1">
                <a:solidFill>
                  <a:srgbClr val="DCDCAA"/>
                </a:solidFill>
                <a:effectLst/>
                <a:latin typeface="Menlo" panose="020B0609030804020204" pitchFamily="49" charset="0"/>
              </a:rPr>
              <a:t>getRecByMLP</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'The Matrix Reloaded’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'Speed’</a:t>
            </a:r>
            <a:r>
              <a:rPr lang="en" altLang="zh-TW" b="0" dirty="0">
                <a:solidFill>
                  <a:srgbClr val="D4D4D4"/>
                </a:solidFill>
                <a:effectLst/>
                <a:latin typeface="Menlo" panose="020B0609030804020204" pitchFamily="49" charset="0"/>
              </a:rPr>
              <a:t>,</a:t>
            </a:r>
          </a:p>
          <a:p>
            <a:r>
              <a:rPr lang="en" altLang="zh-TW" b="0" dirty="0">
                <a:solidFill>
                  <a:srgbClr val="CE9178"/>
                </a:solidFill>
                <a:effectLst/>
                <a:latin typeface="Menlo" panose="020B0609030804020204" pitchFamily="49" charset="0"/>
              </a:rPr>
              <a:t>    'Point Break’</a:t>
            </a:r>
            <a:endParaRPr lang="en" altLang="zh-TW" b="0" dirty="0">
              <a:solidFill>
                <a:srgbClr val="D4D4D4"/>
              </a:solidFill>
              <a:effectLst/>
              <a:latin typeface="Menlo" panose="020B0609030804020204" pitchFamily="49" charset="0"/>
            </a:endParaRPr>
          </a:p>
          <a:p>
            <a:r>
              <a:rPr lang="en" altLang="zh-TW" b="0" dirty="0">
                <a:solidFill>
                  <a:srgbClr val="D4D4D4"/>
                </a:solidFill>
                <a:effectLst/>
                <a:latin typeface="Menlo" panose="020B0609030804020204" pitchFamily="49" charset="0"/>
              </a:rPr>
              <a:t>    ], </a:t>
            </a:r>
            <a:r>
              <a:rPr lang="en" altLang="zh-TW" b="0" dirty="0">
                <a:solidFill>
                  <a:srgbClr val="9CDCFE"/>
                </a:solidFill>
                <a:effectLst/>
                <a:latin typeface="Menlo" panose="020B0609030804020204" pitchFamily="49" charset="0"/>
              </a:rPr>
              <a:t>model</a:t>
            </a:r>
            <a:r>
              <a:rPr lang="en" altLang="zh-TW" b="0" dirty="0">
                <a:solidFill>
                  <a:srgbClr val="D4D4D4"/>
                </a:solidFill>
                <a:effectLst/>
                <a:latin typeface="Menlo" panose="020B0609030804020204" pitchFamily="49" charset="0"/>
              </a:rPr>
              <a:t>=</a:t>
            </a:r>
            <a:r>
              <a:rPr lang="en" altLang="zh-TW" b="0" dirty="0" err="1">
                <a:solidFill>
                  <a:srgbClr val="9CDCFE"/>
                </a:solidFill>
                <a:effectLst/>
                <a:latin typeface="Menlo" panose="020B0609030804020204" pitchFamily="49" charset="0"/>
              </a:rPr>
              <a:t>model_</a:t>
            </a:r>
            <a:r>
              <a:rPr lang="en" altLang="zh-TW" dirty="0" err="1">
                <a:solidFill>
                  <a:srgbClr val="9CDCFE"/>
                </a:solidFill>
                <a:latin typeface="Menlo" panose="020B0609030804020204" pitchFamily="49" charset="0"/>
              </a:rPr>
              <a:t>mlp</a:t>
            </a:r>
            <a:r>
              <a:rPr lang="en" altLang="zh-TW" b="0" dirty="0">
                <a:solidFill>
                  <a:srgbClr val="D4D4D4"/>
                </a:solidFill>
                <a:effectLst/>
                <a:latin typeface="Menlo" panose="020B0609030804020204" pitchFamily="49" charset="0"/>
              </a:rPr>
              <a:t>)</a:t>
            </a:r>
          </a:p>
        </p:txBody>
      </p:sp>
      <p:sp>
        <p:nvSpPr>
          <p:cNvPr id="3" name="矩形 2">
            <a:extLst>
              <a:ext uri="{FF2B5EF4-FFF2-40B4-BE49-F238E27FC236}">
                <a16:creationId xmlns:a16="http://schemas.microsoft.com/office/drawing/2014/main" id="{51AD7940-CD27-5E48-9A1C-6D7163FE9E86}"/>
              </a:ext>
            </a:extLst>
          </p:cNvPr>
          <p:cNvSpPr/>
          <p:nvPr/>
        </p:nvSpPr>
        <p:spPr>
          <a:xfrm>
            <a:off x="1219199" y="2382083"/>
            <a:ext cx="9753602" cy="3970318"/>
          </a:xfrm>
          <a:prstGeom prst="rect">
            <a:avLst/>
          </a:prstGeom>
        </p:spPr>
        <p:txBody>
          <a:bodyPr wrap="square">
            <a:spAutoFit/>
          </a:bodyPr>
          <a:lstStyle/>
          <a:p>
            <a:r>
              <a:rPr lang="en" altLang="zh-TW" b="0" i="0" dirty="0">
                <a:solidFill>
                  <a:srgbClr val="D4D4D4"/>
                </a:solidFill>
                <a:effectLst/>
                <a:latin typeface="Menlo" panose="020B0609030804020204" pitchFamily="49" charset="0"/>
              </a:rPr>
              <a:t>Predict index: 120 </a:t>
            </a:r>
          </a:p>
          <a:p>
            <a:r>
              <a:rPr lang="en" altLang="zh-TW" b="0" i="0" dirty="0">
                <a:solidFill>
                  <a:srgbClr val="D4D4D4"/>
                </a:solidFill>
                <a:effectLst/>
                <a:latin typeface="Menlo" panose="020B0609030804020204" pitchFamily="49" charset="0"/>
              </a:rPr>
              <a:t>Predict movie title: </a:t>
            </a:r>
            <a:r>
              <a:rPr lang="en" altLang="zh-TW" b="0" i="0" dirty="0">
                <a:solidFill>
                  <a:schemeClr val="accent1"/>
                </a:solidFill>
                <a:effectLst/>
                <a:latin typeface="Menlo" panose="020B0609030804020204" pitchFamily="49" charset="0"/>
              </a:rPr>
              <a:t>The Matrix Revolutions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4 genres x 2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The Matrix Reloaded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titles x 1 cast x 4 director x 2 keywords x 3 genres x 4 overview x 6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Speed</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cast x 1 genres x 2 overview x 1 </a:t>
            </a:r>
          </a:p>
          <a:p>
            <a:endParaRPr lang="en" altLang="zh-TW" dirty="0">
              <a:solidFill>
                <a:srgbClr val="D4D4D4"/>
              </a:solidFill>
              <a:latin typeface="Menlo" panose="020B0609030804020204" pitchFamily="49" charset="0"/>
            </a:endParaRPr>
          </a:p>
          <a:p>
            <a:r>
              <a:rPr lang="en" altLang="zh-TW" b="0" i="0" dirty="0">
                <a:solidFill>
                  <a:srgbClr val="D4D4D4"/>
                </a:solidFill>
                <a:effectLst/>
                <a:latin typeface="Menlo" panose="020B0609030804020204" pitchFamily="49" charset="0"/>
              </a:rPr>
              <a:t>Diff with input movie "</a:t>
            </a:r>
            <a:r>
              <a:rPr lang="en" altLang="zh-TW" b="0" i="0" dirty="0">
                <a:solidFill>
                  <a:schemeClr val="accent6"/>
                </a:solidFill>
                <a:effectLst/>
                <a:latin typeface="Menlo" panose="020B0609030804020204" pitchFamily="49" charset="0"/>
              </a:rPr>
              <a:t>Point Break</a:t>
            </a:r>
            <a:r>
              <a:rPr lang="en" altLang="zh-TW" b="0" i="0" dirty="0">
                <a:solidFill>
                  <a:srgbClr val="D4D4D4"/>
                </a:solidFill>
                <a:effectLst/>
                <a:latin typeface="Menlo" panose="020B0609030804020204" pitchFamily="49" charset="0"/>
              </a:rPr>
              <a:t>": </a:t>
            </a:r>
          </a:p>
          <a:p>
            <a:r>
              <a:rPr lang="en" altLang="zh-TW" b="0" i="0" dirty="0">
                <a:solidFill>
                  <a:srgbClr val="D4D4D4"/>
                </a:solidFill>
                <a:effectLst/>
                <a:latin typeface="Menlo" panose="020B0609030804020204" pitchFamily="49" charset="0"/>
              </a:rPr>
              <a:t>genres x 2 overview x 1</a:t>
            </a:r>
            <a:endParaRPr lang="zh-TW" altLang="en-US" dirty="0"/>
          </a:p>
        </p:txBody>
      </p:sp>
      <p:sp>
        <p:nvSpPr>
          <p:cNvPr id="4" name="文字方塊 3">
            <a:extLst>
              <a:ext uri="{FF2B5EF4-FFF2-40B4-BE49-F238E27FC236}">
                <a16:creationId xmlns:a16="http://schemas.microsoft.com/office/drawing/2014/main" id="{374331CD-1537-1F44-8016-3356CE094B74}"/>
              </a:ext>
            </a:extLst>
          </p:cNvPr>
          <p:cNvSpPr txBox="1"/>
          <p:nvPr/>
        </p:nvSpPr>
        <p:spPr>
          <a:xfrm>
            <a:off x="7182539" y="5767626"/>
            <a:ext cx="4780861" cy="584775"/>
          </a:xfrm>
          <a:prstGeom prst="rect">
            <a:avLst/>
          </a:prstGeom>
          <a:noFill/>
        </p:spPr>
        <p:txBody>
          <a:bodyPr wrap="none" rtlCol="0">
            <a:spAutoFit/>
          </a:bodyPr>
          <a:lstStyle/>
          <a:p>
            <a:r>
              <a:rPr kumimoji="1" lang="en-US" altLang="zh-TW" sz="3200" dirty="0">
                <a:solidFill>
                  <a:schemeClr val="accent2"/>
                </a:solidFill>
              </a:rPr>
              <a:t>Same as Logistic Regression</a:t>
            </a:r>
            <a:endParaRPr kumimoji="1" lang="zh-TW" altLang="en-US" sz="3200" dirty="0">
              <a:solidFill>
                <a:schemeClr val="accent2"/>
              </a:solidFill>
            </a:endParaRPr>
          </a:p>
        </p:txBody>
      </p:sp>
      <p:sp>
        <p:nvSpPr>
          <p:cNvPr id="5" name="矩形 4">
            <a:extLst>
              <a:ext uri="{FF2B5EF4-FFF2-40B4-BE49-F238E27FC236}">
                <a16:creationId xmlns:a16="http://schemas.microsoft.com/office/drawing/2014/main" id="{53CB2968-5EDF-71DD-2DF6-65A432FEDB5D}"/>
              </a:ext>
            </a:extLst>
          </p:cNvPr>
          <p:cNvSpPr/>
          <p:nvPr/>
        </p:nvSpPr>
        <p:spPr>
          <a:xfrm>
            <a:off x="1128102" y="2334671"/>
            <a:ext cx="6388895" cy="7548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6653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FA03913-DEC2-1F44-B592-FDF73A8E1847}"/>
              </a:ext>
            </a:extLst>
          </p:cNvPr>
          <p:cNvSpPr txBox="1"/>
          <p:nvPr/>
        </p:nvSpPr>
        <p:spPr>
          <a:xfrm>
            <a:off x="1885950" y="2057401"/>
            <a:ext cx="3216971" cy="769441"/>
          </a:xfrm>
          <a:prstGeom prst="rect">
            <a:avLst/>
          </a:prstGeom>
          <a:noFill/>
        </p:spPr>
        <p:txBody>
          <a:bodyPr wrap="none" rtlCol="0">
            <a:spAutoFit/>
          </a:bodyPr>
          <a:lstStyle/>
          <a:p>
            <a:r>
              <a:rPr kumimoji="1" lang="en-US" altLang="zh-TW" sz="4400" dirty="0"/>
              <a:t>Feature work</a:t>
            </a:r>
            <a:endParaRPr kumimoji="1" lang="zh-TW" altLang="en-US" sz="4400" dirty="0"/>
          </a:p>
        </p:txBody>
      </p:sp>
    </p:spTree>
    <p:extLst>
      <p:ext uri="{BB962C8B-B14F-4D97-AF65-F5344CB8AC3E}">
        <p14:creationId xmlns:p14="http://schemas.microsoft.com/office/powerpoint/2010/main" val="2190173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FA03913-DEC2-1F44-B592-FDF73A8E1847}"/>
              </a:ext>
            </a:extLst>
          </p:cNvPr>
          <p:cNvSpPr txBox="1"/>
          <p:nvPr/>
        </p:nvSpPr>
        <p:spPr>
          <a:xfrm>
            <a:off x="1885950" y="2057401"/>
            <a:ext cx="3216971" cy="769441"/>
          </a:xfrm>
          <a:prstGeom prst="rect">
            <a:avLst/>
          </a:prstGeom>
          <a:noFill/>
        </p:spPr>
        <p:txBody>
          <a:bodyPr wrap="none" rtlCol="0">
            <a:spAutoFit/>
          </a:bodyPr>
          <a:lstStyle/>
          <a:p>
            <a:r>
              <a:rPr kumimoji="1" lang="en-US" altLang="zh-TW" sz="4400" dirty="0"/>
              <a:t>Feature work</a:t>
            </a:r>
            <a:endParaRPr kumimoji="1" lang="zh-TW" altLang="en-US" sz="4400" dirty="0"/>
          </a:p>
        </p:txBody>
      </p:sp>
      <p:sp>
        <p:nvSpPr>
          <p:cNvPr id="5" name="文字方塊 4">
            <a:extLst>
              <a:ext uri="{FF2B5EF4-FFF2-40B4-BE49-F238E27FC236}">
                <a16:creationId xmlns:a16="http://schemas.microsoft.com/office/drawing/2014/main" id="{94B6C74C-D26E-DA40-BE16-4D5762C0C13A}"/>
              </a:ext>
            </a:extLst>
          </p:cNvPr>
          <p:cNvSpPr txBox="1"/>
          <p:nvPr/>
        </p:nvSpPr>
        <p:spPr>
          <a:xfrm>
            <a:off x="6929438" y="2228849"/>
            <a:ext cx="2753190" cy="523220"/>
          </a:xfrm>
          <a:prstGeom prst="rect">
            <a:avLst/>
          </a:prstGeom>
          <a:noFill/>
        </p:spPr>
        <p:txBody>
          <a:bodyPr wrap="none" rtlCol="0">
            <a:spAutoFit/>
          </a:bodyPr>
          <a:lstStyle/>
          <a:p>
            <a:pPr marL="457200" indent="-457200">
              <a:buFont typeface="Arial" panose="020B0604020202020204" pitchFamily="34" charset="0"/>
              <a:buChar char="•"/>
            </a:pPr>
            <a:r>
              <a:rPr kumimoji="1" lang="en-US" altLang="zh-TW" sz="2800" dirty="0"/>
              <a:t>History weight</a:t>
            </a:r>
          </a:p>
        </p:txBody>
      </p:sp>
      <p:sp>
        <p:nvSpPr>
          <p:cNvPr id="6" name="文字方塊 5">
            <a:extLst>
              <a:ext uri="{FF2B5EF4-FFF2-40B4-BE49-F238E27FC236}">
                <a16:creationId xmlns:a16="http://schemas.microsoft.com/office/drawing/2014/main" id="{D6429A25-88EB-3A4F-91E7-DB7C6DB2FFE6}"/>
              </a:ext>
            </a:extLst>
          </p:cNvPr>
          <p:cNvSpPr txBox="1"/>
          <p:nvPr/>
        </p:nvSpPr>
        <p:spPr>
          <a:xfrm>
            <a:off x="2648165" y="4314825"/>
            <a:ext cx="6895670" cy="461665"/>
          </a:xfrm>
          <a:prstGeom prst="rect">
            <a:avLst/>
          </a:prstGeom>
          <a:noFill/>
        </p:spPr>
        <p:txBody>
          <a:bodyPr wrap="none" rtlCol="0">
            <a:spAutoFit/>
          </a:bodyPr>
          <a:lstStyle/>
          <a:p>
            <a:r>
              <a:rPr kumimoji="1" lang="en-US" altLang="zh-TW" sz="2400" dirty="0">
                <a:solidFill>
                  <a:schemeClr val="accent1"/>
                </a:solidFill>
              </a:rPr>
              <a:t>[feature 1, feature 2, …] </a:t>
            </a:r>
            <a:r>
              <a:rPr kumimoji="1" lang="en-US" altLang="zh-TW" sz="2400" dirty="0"/>
              <a:t>+ </a:t>
            </a:r>
            <a:r>
              <a:rPr kumimoji="1" lang="en-US" altLang="zh-TW" sz="2400" dirty="0">
                <a:solidFill>
                  <a:schemeClr val="accent6"/>
                </a:solidFill>
              </a:rPr>
              <a:t>[feature 1, feature 2, …] </a:t>
            </a:r>
            <a:r>
              <a:rPr kumimoji="1" lang="en-US" altLang="zh-TW" sz="2400" dirty="0"/>
              <a:t>+ …</a:t>
            </a:r>
            <a:endParaRPr kumimoji="1" lang="zh-TW" altLang="en-US" sz="2400" dirty="0"/>
          </a:p>
        </p:txBody>
      </p:sp>
      <p:sp>
        <p:nvSpPr>
          <p:cNvPr id="7" name="文字方塊 6">
            <a:extLst>
              <a:ext uri="{FF2B5EF4-FFF2-40B4-BE49-F238E27FC236}">
                <a16:creationId xmlns:a16="http://schemas.microsoft.com/office/drawing/2014/main" id="{CECF0057-9ADC-DF46-9758-8EA299669E47}"/>
              </a:ext>
            </a:extLst>
          </p:cNvPr>
          <p:cNvSpPr txBox="1"/>
          <p:nvPr/>
        </p:nvSpPr>
        <p:spPr>
          <a:xfrm>
            <a:off x="3386138" y="3847655"/>
            <a:ext cx="1366080" cy="523220"/>
          </a:xfrm>
          <a:prstGeom prst="rect">
            <a:avLst/>
          </a:prstGeom>
          <a:noFill/>
        </p:spPr>
        <p:txBody>
          <a:bodyPr wrap="none" rtlCol="0">
            <a:spAutoFit/>
          </a:bodyPr>
          <a:lstStyle/>
          <a:p>
            <a:r>
              <a:rPr kumimoji="1" lang="en-US" altLang="zh-TW" sz="2800" dirty="0">
                <a:solidFill>
                  <a:schemeClr val="accent1"/>
                </a:solidFill>
              </a:rPr>
              <a:t>Movie 1</a:t>
            </a:r>
            <a:endParaRPr kumimoji="1" lang="zh-TW" altLang="en-US" sz="2800" dirty="0">
              <a:solidFill>
                <a:schemeClr val="accent1"/>
              </a:solidFill>
            </a:endParaRPr>
          </a:p>
        </p:txBody>
      </p:sp>
      <p:sp>
        <p:nvSpPr>
          <p:cNvPr id="8" name="文字方塊 7">
            <a:extLst>
              <a:ext uri="{FF2B5EF4-FFF2-40B4-BE49-F238E27FC236}">
                <a16:creationId xmlns:a16="http://schemas.microsoft.com/office/drawing/2014/main" id="{68894CD5-9A68-1146-8F35-A283DD80BE89}"/>
              </a:ext>
            </a:extLst>
          </p:cNvPr>
          <p:cNvSpPr txBox="1"/>
          <p:nvPr/>
        </p:nvSpPr>
        <p:spPr>
          <a:xfrm>
            <a:off x="6624637" y="3800475"/>
            <a:ext cx="1366080" cy="523220"/>
          </a:xfrm>
          <a:prstGeom prst="rect">
            <a:avLst/>
          </a:prstGeom>
          <a:noFill/>
        </p:spPr>
        <p:txBody>
          <a:bodyPr wrap="none" rtlCol="0">
            <a:spAutoFit/>
          </a:bodyPr>
          <a:lstStyle/>
          <a:p>
            <a:r>
              <a:rPr kumimoji="1" lang="en-US" altLang="zh-TW" sz="2800" dirty="0">
                <a:solidFill>
                  <a:schemeClr val="accent6"/>
                </a:solidFill>
              </a:rPr>
              <a:t>Movie 2</a:t>
            </a:r>
            <a:endParaRPr kumimoji="1" lang="zh-TW" altLang="en-US" sz="2800" dirty="0">
              <a:solidFill>
                <a:schemeClr val="accent6"/>
              </a:solidFill>
            </a:endParaRPr>
          </a:p>
        </p:txBody>
      </p:sp>
      <p:sp>
        <p:nvSpPr>
          <p:cNvPr id="9" name="文字方塊 8">
            <a:extLst>
              <a:ext uri="{FF2B5EF4-FFF2-40B4-BE49-F238E27FC236}">
                <a16:creationId xmlns:a16="http://schemas.microsoft.com/office/drawing/2014/main" id="{FB77FB0E-CD93-2F4D-9808-40AD46153DD0}"/>
              </a:ext>
            </a:extLst>
          </p:cNvPr>
          <p:cNvSpPr txBox="1"/>
          <p:nvPr/>
        </p:nvSpPr>
        <p:spPr>
          <a:xfrm>
            <a:off x="3784484" y="4885225"/>
            <a:ext cx="569387" cy="461665"/>
          </a:xfrm>
          <a:prstGeom prst="rect">
            <a:avLst/>
          </a:prstGeom>
          <a:noFill/>
        </p:spPr>
        <p:txBody>
          <a:bodyPr wrap="none" rtlCol="0">
            <a:spAutoFit/>
          </a:bodyPr>
          <a:lstStyle/>
          <a:p>
            <a:r>
              <a:rPr kumimoji="1" lang="en-US" altLang="zh-TW" sz="2400" dirty="0">
                <a:solidFill>
                  <a:schemeClr val="accent1"/>
                </a:solidFill>
              </a:rPr>
              <a:t>X 3</a:t>
            </a:r>
            <a:endParaRPr kumimoji="1" lang="zh-TW" altLang="en-US" sz="2400" dirty="0">
              <a:solidFill>
                <a:schemeClr val="accent1"/>
              </a:solidFill>
            </a:endParaRPr>
          </a:p>
        </p:txBody>
      </p:sp>
      <p:sp>
        <p:nvSpPr>
          <p:cNvPr id="10" name="文字方塊 9">
            <a:extLst>
              <a:ext uri="{FF2B5EF4-FFF2-40B4-BE49-F238E27FC236}">
                <a16:creationId xmlns:a16="http://schemas.microsoft.com/office/drawing/2014/main" id="{97188152-B8C6-A943-913A-5CCA6E759628}"/>
              </a:ext>
            </a:extLst>
          </p:cNvPr>
          <p:cNvSpPr txBox="1"/>
          <p:nvPr/>
        </p:nvSpPr>
        <p:spPr>
          <a:xfrm>
            <a:off x="7022983" y="4885225"/>
            <a:ext cx="569387" cy="461665"/>
          </a:xfrm>
          <a:prstGeom prst="rect">
            <a:avLst/>
          </a:prstGeom>
          <a:noFill/>
        </p:spPr>
        <p:txBody>
          <a:bodyPr wrap="none" rtlCol="0">
            <a:spAutoFit/>
          </a:bodyPr>
          <a:lstStyle/>
          <a:p>
            <a:r>
              <a:rPr kumimoji="1" lang="en-US" altLang="zh-TW" sz="2400" dirty="0">
                <a:solidFill>
                  <a:schemeClr val="accent6"/>
                </a:solidFill>
              </a:rPr>
              <a:t>X 2</a:t>
            </a:r>
            <a:endParaRPr kumimoji="1" lang="zh-TW" altLang="en-US" sz="2400" dirty="0">
              <a:solidFill>
                <a:schemeClr val="accent6"/>
              </a:solidFill>
            </a:endParaRPr>
          </a:p>
        </p:txBody>
      </p:sp>
    </p:spTree>
    <p:extLst>
      <p:ext uri="{BB962C8B-B14F-4D97-AF65-F5344CB8AC3E}">
        <p14:creationId xmlns:p14="http://schemas.microsoft.com/office/powerpoint/2010/main" val="356543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FA03913-DEC2-1F44-B592-FDF73A8E1847}"/>
              </a:ext>
            </a:extLst>
          </p:cNvPr>
          <p:cNvSpPr txBox="1"/>
          <p:nvPr/>
        </p:nvSpPr>
        <p:spPr>
          <a:xfrm>
            <a:off x="1885950" y="2057401"/>
            <a:ext cx="3216971" cy="769441"/>
          </a:xfrm>
          <a:prstGeom prst="rect">
            <a:avLst/>
          </a:prstGeom>
          <a:noFill/>
        </p:spPr>
        <p:txBody>
          <a:bodyPr wrap="none" rtlCol="0">
            <a:spAutoFit/>
          </a:bodyPr>
          <a:lstStyle/>
          <a:p>
            <a:r>
              <a:rPr kumimoji="1" lang="en-US" altLang="zh-TW" sz="4400" dirty="0"/>
              <a:t>Feature work</a:t>
            </a:r>
            <a:endParaRPr kumimoji="1" lang="zh-TW" altLang="en-US" sz="4400" dirty="0"/>
          </a:p>
        </p:txBody>
      </p:sp>
      <p:sp>
        <p:nvSpPr>
          <p:cNvPr id="5" name="文字方塊 4">
            <a:extLst>
              <a:ext uri="{FF2B5EF4-FFF2-40B4-BE49-F238E27FC236}">
                <a16:creationId xmlns:a16="http://schemas.microsoft.com/office/drawing/2014/main" id="{94B6C74C-D26E-DA40-BE16-4D5762C0C13A}"/>
              </a:ext>
            </a:extLst>
          </p:cNvPr>
          <p:cNvSpPr txBox="1"/>
          <p:nvPr/>
        </p:nvSpPr>
        <p:spPr>
          <a:xfrm>
            <a:off x="6929438" y="2228849"/>
            <a:ext cx="2829044" cy="954107"/>
          </a:xfrm>
          <a:prstGeom prst="rect">
            <a:avLst/>
          </a:prstGeom>
          <a:noFill/>
        </p:spPr>
        <p:txBody>
          <a:bodyPr wrap="none" rtlCol="0">
            <a:spAutoFit/>
          </a:bodyPr>
          <a:lstStyle/>
          <a:p>
            <a:pPr marL="457200" indent="-457200">
              <a:buFont typeface="Arial" panose="020B0604020202020204" pitchFamily="34" charset="0"/>
              <a:buChar char="•"/>
            </a:pPr>
            <a:r>
              <a:rPr kumimoji="1" lang="en-US" altLang="zh-TW" sz="2800" dirty="0"/>
              <a:t>History weight</a:t>
            </a:r>
          </a:p>
          <a:p>
            <a:pPr marL="457200" indent="-457200">
              <a:buFont typeface="Arial" panose="020B0604020202020204" pitchFamily="34" charset="0"/>
              <a:buChar char="•"/>
            </a:pPr>
            <a:r>
              <a:rPr kumimoji="1" lang="en" altLang="zh-TW" sz="2800" dirty="0"/>
              <a:t>Feature weight</a:t>
            </a:r>
            <a:endParaRPr kumimoji="1" lang="zh-TW" altLang="en-US" sz="2800" dirty="0"/>
          </a:p>
        </p:txBody>
      </p:sp>
      <p:sp>
        <p:nvSpPr>
          <p:cNvPr id="2" name="文字方塊 1">
            <a:extLst>
              <a:ext uri="{FF2B5EF4-FFF2-40B4-BE49-F238E27FC236}">
                <a16:creationId xmlns:a16="http://schemas.microsoft.com/office/drawing/2014/main" id="{5773AD17-E003-6942-B211-2BFC1527BB37}"/>
              </a:ext>
            </a:extLst>
          </p:cNvPr>
          <p:cNvSpPr txBox="1"/>
          <p:nvPr/>
        </p:nvSpPr>
        <p:spPr>
          <a:xfrm>
            <a:off x="2128838" y="4414838"/>
            <a:ext cx="2095125" cy="523220"/>
          </a:xfrm>
          <a:prstGeom prst="rect">
            <a:avLst/>
          </a:prstGeom>
          <a:noFill/>
        </p:spPr>
        <p:txBody>
          <a:bodyPr wrap="none" rtlCol="0">
            <a:spAutoFit/>
          </a:bodyPr>
          <a:lstStyle/>
          <a:p>
            <a:r>
              <a:rPr kumimoji="1" lang="en-US" altLang="zh-TW" sz="2800" dirty="0">
                <a:solidFill>
                  <a:schemeClr val="accent1"/>
                </a:solidFill>
              </a:rPr>
              <a:t>Overview X 3</a:t>
            </a:r>
            <a:endParaRPr kumimoji="1" lang="zh-TW" altLang="en-US" sz="2800" dirty="0">
              <a:solidFill>
                <a:schemeClr val="accent1"/>
              </a:solidFill>
            </a:endParaRPr>
          </a:p>
        </p:txBody>
      </p:sp>
      <p:sp>
        <p:nvSpPr>
          <p:cNvPr id="6" name="文字方塊 5">
            <a:extLst>
              <a:ext uri="{FF2B5EF4-FFF2-40B4-BE49-F238E27FC236}">
                <a16:creationId xmlns:a16="http://schemas.microsoft.com/office/drawing/2014/main" id="{44B72812-CBE3-5346-A8A9-7B8377E9C4C8}"/>
              </a:ext>
            </a:extLst>
          </p:cNvPr>
          <p:cNvSpPr txBox="1"/>
          <p:nvPr/>
        </p:nvSpPr>
        <p:spPr>
          <a:xfrm>
            <a:off x="4667250" y="3752851"/>
            <a:ext cx="1986826" cy="523220"/>
          </a:xfrm>
          <a:prstGeom prst="rect">
            <a:avLst/>
          </a:prstGeom>
          <a:noFill/>
        </p:spPr>
        <p:txBody>
          <a:bodyPr wrap="none" rtlCol="0">
            <a:spAutoFit/>
          </a:bodyPr>
          <a:lstStyle/>
          <a:p>
            <a:r>
              <a:rPr kumimoji="1" lang="en-US" altLang="zh-TW" sz="2800" dirty="0">
                <a:solidFill>
                  <a:schemeClr val="accent6"/>
                </a:solidFill>
              </a:rPr>
              <a:t>Keyword X 2</a:t>
            </a:r>
            <a:endParaRPr kumimoji="1" lang="zh-TW" altLang="en-US" sz="2800" dirty="0">
              <a:solidFill>
                <a:schemeClr val="accent6"/>
              </a:solidFill>
            </a:endParaRPr>
          </a:p>
        </p:txBody>
      </p:sp>
      <p:sp>
        <p:nvSpPr>
          <p:cNvPr id="7" name="文字方塊 6">
            <a:extLst>
              <a:ext uri="{FF2B5EF4-FFF2-40B4-BE49-F238E27FC236}">
                <a16:creationId xmlns:a16="http://schemas.microsoft.com/office/drawing/2014/main" id="{83FED71E-55C7-5F4C-A039-6199A0D2AA94}"/>
              </a:ext>
            </a:extLst>
          </p:cNvPr>
          <p:cNvSpPr txBox="1"/>
          <p:nvPr/>
        </p:nvSpPr>
        <p:spPr>
          <a:xfrm>
            <a:off x="7179097" y="4856768"/>
            <a:ext cx="1353256" cy="523220"/>
          </a:xfrm>
          <a:prstGeom prst="rect">
            <a:avLst/>
          </a:prstGeom>
          <a:noFill/>
        </p:spPr>
        <p:txBody>
          <a:bodyPr wrap="none" rtlCol="0">
            <a:spAutoFit/>
          </a:bodyPr>
          <a:lstStyle/>
          <a:p>
            <a:r>
              <a:rPr kumimoji="1" lang="en-US" altLang="zh-TW" sz="2800" dirty="0">
                <a:solidFill>
                  <a:schemeClr val="accent2"/>
                </a:solidFill>
              </a:rPr>
              <a:t>Title X 4</a:t>
            </a:r>
            <a:endParaRPr kumimoji="1" lang="zh-TW" altLang="en-US" sz="2800" dirty="0">
              <a:solidFill>
                <a:schemeClr val="accent2"/>
              </a:solidFill>
            </a:endParaRPr>
          </a:p>
        </p:txBody>
      </p:sp>
    </p:spTree>
    <p:extLst>
      <p:ext uri="{BB962C8B-B14F-4D97-AF65-F5344CB8AC3E}">
        <p14:creationId xmlns:p14="http://schemas.microsoft.com/office/powerpoint/2010/main" val="282698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FA03913-DEC2-1F44-B592-FDF73A8E1847}"/>
              </a:ext>
            </a:extLst>
          </p:cNvPr>
          <p:cNvSpPr txBox="1"/>
          <p:nvPr/>
        </p:nvSpPr>
        <p:spPr>
          <a:xfrm>
            <a:off x="1885950" y="2057401"/>
            <a:ext cx="3216971" cy="769441"/>
          </a:xfrm>
          <a:prstGeom prst="rect">
            <a:avLst/>
          </a:prstGeom>
          <a:noFill/>
        </p:spPr>
        <p:txBody>
          <a:bodyPr wrap="none" rtlCol="0">
            <a:spAutoFit/>
          </a:bodyPr>
          <a:lstStyle/>
          <a:p>
            <a:r>
              <a:rPr kumimoji="1" lang="en-US" altLang="zh-TW" sz="4400" dirty="0"/>
              <a:t>Feature work</a:t>
            </a:r>
            <a:endParaRPr kumimoji="1" lang="zh-TW" altLang="en-US" sz="4400" dirty="0"/>
          </a:p>
        </p:txBody>
      </p:sp>
      <p:sp>
        <p:nvSpPr>
          <p:cNvPr id="5" name="文字方塊 4">
            <a:extLst>
              <a:ext uri="{FF2B5EF4-FFF2-40B4-BE49-F238E27FC236}">
                <a16:creationId xmlns:a16="http://schemas.microsoft.com/office/drawing/2014/main" id="{94B6C74C-D26E-DA40-BE16-4D5762C0C13A}"/>
              </a:ext>
            </a:extLst>
          </p:cNvPr>
          <p:cNvSpPr txBox="1"/>
          <p:nvPr/>
        </p:nvSpPr>
        <p:spPr>
          <a:xfrm>
            <a:off x="6929438" y="2228849"/>
            <a:ext cx="4973349" cy="1384995"/>
          </a:xfrm>
          <a:prstGeom prst="rect">
            <a:avLst/>
          </a:prstGeom>
          <a:noFill/>
        </p:spPr>
        <p:txBody>
          <a:bodyPr wrap="none" rtlCol="0">
            <a:spAutoFit/>
          </a:bodyPr>
          <a:lstStyle/>
          <a:p>
            <a:pPr marL="457200" indent="-457200">
              <a:buFont typeface="Arial" panose="020B0604020202020204" pitchFamily="34" charset="0"/>
              <a:buChar char="•"/>
            </a:pPr>
            <a:r>
              <a:rPr kumimoji="1" lang="en-US" altLang="zh-TW" sz="2800" dirty="0"/>
              <a:t>History weight</a:t>
            </a:r>
          </a:p>
          <a:p>
            <a:pPr marL="457200" indent="-457200">
              <a:buFont typeface="Arial" panose="020B0604020202020204" pitchFamily="34" charset="0"/>
              <a:buChar char="•"/>
            </a:pPr>
            <a:r>
              <a:rPr kumimoji="1" lang="en" altLang="zh-TW" sz="2800" dirty="0"/>
              <a:t>Feature weight</a:t>
            </a:r>
          </a:p>
          <a:p>
            <a:pPr marL="457200" indent="-457200">
              <a:buFont typeface="Arial" panose="020B0604020202020204" pitchFamily="34" charset="0"/>
              <a:buChar char="•"/>
            </a:pPr>
            <a:r>
              <a:rPr kumimoji="1" lang="en" altLang="zh-TW" sz="2800" dirty="0"/>
              <a:t>Multiple result for ML models</a:t>
            </a:r>
            <a:endParaRPr kumimoji="1" lang="zh-TW" altLang="en-US" sz="2800" dirty="0"/>
          </a:p>
        </p:txBody>
      </p:sp>
      <p:sp>
        <p:nvSpPr>
          <p:cNvPr id="2" name="文字方塊 1">
            <a:extLst>
              <a:ext uri="{FF2B5EF4-FFF2-40B4-BE49-F238E27FC236}">
                <a16:creationId xmlns:a16="http://schemas.microsoft.com/office/drawing/2014/main" id="{3027B53C-4CDE-0342-9369-F4020231D69B}"/>
              </a:ext>
            </a:extLst>
          </p:cNvPr>
          <p:cNvSpPr txBox="1"/>
          <p:nvPr/>
        </p:nvSpPr>
        <p:spPr>
          <a:xfrm>
            <a:off x="2055603" y="4642365"/>
            <a:ext cx="4873835" cy="523220"/>
          </a:xfrm>
          <a:prstGeom prst="rect">
            <a:avLst/>
          </a:prstGeom>
          <a:noFill/>
        </p:spPr>
        <p:txBody>
          <a:bodyPr wrap="none" rtlCol="0">
            <a:spAutoFit/>
          </a:bodyPr>
          <a:lstStyle/>
          <a:p>
            <a:r>
              <a:rPr kumimoji="1" lang="en" altLang="zh-TW" sz="2800" dirty="0"/>
              <a:t>MLP models return probabilities</a:t>
            </a:r>
            <a:endParaRPr kumimoji="1" lang="zh-TW" altLang="en-US" sz="2800" dirty="0"/>
          </a:p>
        </p:txBody>
      </p:sp>
      <p:sp>
        <p:nvSpPr>
          <p:cNvPr id="3" name="文字方塊 2">
            <a:extLst>
              <a:ext uri="{FF2B5EF4-FFF2-40B4-BE49-F238E27FC236}">
                <a16:creationId xmlns:a16="http://schemas.microsoft.com/office/drawing/2014/main" id="{BBA3E14F-59C3-054B-B0C5-D3AD11964970}"/>
              </a:ext>
            </a:extLst>
          </p:cNvPr>
          <p:cNvSpPr txBox="1"/>
          <p:nvPr/>
        </p:nvSpPr>
        <p:spPr>
          <a:xfrm>
            <a:off x="6929438" y="4426921"/>
            <a:ext cx="3087705" cy="954107"/>
          </a:xfrm>
          <a:prstGeom prst="rect">
            <a:avLst/>
          </a:prstGeom>
          <a:noFill/>
        </p:spPr>
        <p:txBody>
          <a:bodyPr wrap="none" rtlCol="0">
            <a:spAutoFit/>
          </a:bodyPr>
          <a:lstStyle/>
          <a:p>
            <a:r>
              <a:rPr kumimoji="1" lang="en-US" altLang="zh-TW" sz="2800" dirty="0"/>
              <a:t>[   </a:t>
            </a:r>
            <a:r>
              <a:rPr kumimoji="1" lang="en-US" altLang="zh-TW" sz="2800" dirty="0">
                <a:solidFill>
                  <a:schemeClr val="accent1"/>
                </a:solidFill>
              </a:rPr>
              <a:t>A</a:t>
            </a:r>
            <a:r>
              <a:rPr kumimoji="1" lang="en-US" altLang="zh-TW" sz="2800" dirty="0"/>
              <a:t>  ,    </a:t>
            </a:r>
            <a:r>
              <a:rPr kumimoji="1" lang="en-US" altLang="zh-TW" sz="2800" dirty="0">
                <a:solidFill>
                  <a:schemeClr val="accent6"/>
                </a:solidFill>
              </a:rPr>
              <a:t>B</a:t>
            </a:r>
            <a:r>
              <a:rPr kumimoji="1" lang="en-US" altLang="zh-TW" sz="2800" dirty="0"/>
              <a:t>  ,   </a:t>
            </a:r>
            <a:r>
              <a:rPr kumimoji="1" lang="en-US" altLang="zh-TW" sz="2800" dirty="0">
                <a:solidFill>
                  <a:schemeClr val="accent2"/>
                </a:solidFill>
              </a:rPr>
              <a:t>C</a:t>
            </a:r>
            <a:r>
              <a:rPr kumimoji="1" lang="en-US" altLang="zh-TW" sz="2800" dirty="0"/>
              <a:t>    , …]</a:t>
            </a:r>
          </a:p>
          <a:p>
            <a:r>
              <a:rPr kumimoji="1" lang="en-US" altLang="zh-TW" sz="2800" dirty="0"/>
              <a:t>[</a:t>
            </a:r>
            <a:r>
              <a:rPr kumimoji="1" lang="en-US" altLang="zh-TW" sz="2800" dirty="0">
                <a:solidFill>
                  <a:schemeClr val="accent1"/>
                </a:solidFill>
              </a:rPr>
              <a:t>0.59</a:t>
            </a:r>
            <a:r>
              <a:rPr kumimoji="1" lang="en-US" altLang="zh-TW" sz="2800" dirty="0"/>
              <a:t>, </a:t>
            </a:r>
            <a:r>
              <a:rPr kumimoji="1" lang="en-US" altLang="zh-TW" sz="2800" dirty="0">
                <a:solidFill>
                  <a:schemeClr val="accent6"/>
                </a:solidFill>
              </a:rPr>
              <a:t>0.43</a:t>
            </a:r>
            <a:r>
              <a:rPr kumimoji="1" lang="en-US" altLang="zh-TW" sz="2800" dirty="0"/>
              <a:t>, </a:t>
            </a:r>
            <a:r>
              <a:rPr kumimoji="1" lang="en-US" altLang="zh-TW" sz="2800" dirty="0">
                <a:solidFill>
                  <a:schemeClr val="accent2"/>
                </a:solidFill>
              </a:rPr>
              <a:t>0.87</a:t>
            </a:r>
            <a:r>
              <a:rPr kumimoji="1" lang="en-US" altLang="zh-TW" sz="2800" dirty="0"/>
              <a:t>, …]</a:t>
            </a:r>
            <a:endParaRPr kumimoji="1" lang="zh-TW" altLang="en-US" sz="2800" dirty="0"/>
          </a:p>
        </p:txBody>
      </p:sp>
    </p:spTree>
    <p:extLst>
      <p:ext uri="{BB962C8B-B14F-4D97-AF65-F5344CB8AC3E}">
        <p14:creationId xmlns:p14="http://schemas.microsoft.com/office/powerpoint/2010/main" val="2820171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FA03913-DEC2-1F44-B592-FDF73A8E1847}"/>
              </a:ext>
            </a:extLst>
          </p:cNvPr>
          <p:cNvSpPr txBox="1"/>
          <p:nvPr/>
        </p:nvSpPr>
        <p:spPr>
          <a:xfrm>
            <a:off x="1885950" y="2057401"/>
            <a:ext cx="3216971" cy="769441"/>
          </a:xfrm>
          <a:prstGeom prst="rect">
            <a:avLst/>
          </a:prstGeom>
          <a:noFill/>
        </p:spPr>
        <p:txBody>
          <a:bodyPr wrap="none" rtlCol="0">
            <a:spAutoFit/>
          </a:bodyPr>
          <a:lstStyle/>
          <a:p>
            <a:r>
              <a:rPr kumimoji="1" lang="en-US" altLang="zh-TW" sz="4400" dirty="0"/>
              <a:t>Feature work</a:t>
            </a:r>
            <a:endParaRPr kumimoji="1" lang="zh-TW" altLang="en-US" sz="4400" dirty="0"/>
          </a:p>
        </p:txBody>
      </p:sp>
      <p:sp>
        <p:nvSpPr>
          <p:cNvPr id="5" name="文字方塊 4">
            <a:extLst>
              <a:ext uri="{FF2B5EF4-FFF2-40B4-BE49-F238E27FC236}">
                <a16:creationId xmlns:a16="http://schemas.microsoft.com/office/drawing/2014/main" id="{94B6C74C-D26E-DA40-BE16-4D5762C0C13A}"/>
              </a:ext>
            </a:extLst>
          </p:cNvPr>
          <p:cNvSpPr txBox="1"/>
          <p:nvPr/>
        </p:nvSpPr>
        <p:spPr>
          <a:xfrm>
            <a:off x="6929438" y="2228849"/>
            <a:ext cx="4973349" cy="1815882"/>
          </a:xfrm>
          <a:prstGeom prst="rect">
            <a:avLst/>
          </a:prstGeom>
          <a:noFill/>
        </p:spPr>
        <p:txBody>
          <a:bodyPr wrap="none" rtlCol="0">
            <a:spAutoFit/>
          </a:bodyPr>
          <a:lstStyle/>
          <a:p>
            <a:pPr marL="457200" indent="-457200">
              <a:buFont typeface="Arial" panose="020B0604020202020204" pitchFamily="34" charset="0"/>
              <a:buChar char="•"/>
            </a:pPr>
            <a:r>
              <a:rPr kumimoji="1" lang="en-US" altLang="zh-TW" sz="2800" dirty="0"/>
              <a:t>History weight</a:t>
            </a:r>
          </a:p>
          <a:p>
            <a:pPr marL="457200" indent="-457200">
              <a:buFont typeface="Arial" panose="020B0604020202020204" pitchFamily="34" charset="0"/>
              <a:buChar char="•"/>
            </a:pPr>
            <a:r>
              <a:rPr kumimoji="1" lang="en" altLang="zh-TW" sz="2800" dirty="0"/>
              <a:t>Feature weight</a:t>
            </a:r>
          </a:p>
          <a:p>
            <a:pPr marL="457200" indent="-457200">
              <a:buFont typeface="Arial" panose="020B0604020202020204" pitchFamily="34" charset="0"/>
              <a:buChar char="•"/>
            </a:pPr>
            <a:r>
              <a:rPr kumimoji="1" lang="en" altLang="zh-TW" sz="2800" dirty="0"/>
              <a:t>Multiple result for ML models</a:t>
            </a:r>
          </a:p>
          <a:p>
            <a:pPr marL="457200" indent="-457200">
              <a:buFont typeface="Arial" panose="020B0604020202020204" pitchFamily="34" charset="0"/>
              <a:buChar char="•"/>
            </a:pPr>
            <a:r>
              <a:rPr kumimoji="1" lang="en" altLang="zh-TW" sz="2800" dirty="0"/>
              <a:t>New accuracy metrics</a:t>
            </a:r>
            <a:endParaRPr kumimoji="1" lang="zh-TW" altLang="en-US" sz="2800" dirty="0"/>
          </a:p>
        </p:txBody>
      </p:sp>
    </p:spTree>
    <p:extLst>
      <p:ext uri="{BB962C8B-B14F-4D97-AF65-F5344CB8AC3E}">
        <p14:creationId xmlns:p14="http://schemas.microsoft.com/office/powerpoint/2010/main" val="1800656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46EA3B-5B84-124D-8B08-9D63BFFE5F99}"/>
              </a:ext>
            </a:extLst>
          </p:cNvPr>
          <p:cNvSpPr>
            <a:spLocks noGrp="1"/>
          </p:cNvSpPr>
          <p:nvPr>
            <p:ph type="title"/>
          </p:nvPr>
        </p:nvSpPr>
        <p:spPr>
          <a:xfrm>
            <a:off x="838200" y="2766219"/>
            <a:ext cx="10515600" cy="1325563"/>
          </a:xfrm>
        </p:spPr>
        <p:txBody>
          <a:bodyPr/>
          <a:lstStyle/>
          <a:p>
            <a:pPr algn="ctr"/>
            <a:r>
              <a:rPr kumimoji="1" lang="en-US" altLang="zh-TW" dirty="0"/>
              <a:t>Q&amp;A</a:t>
            </a:r>
            <a:endParaRPr kumimoji="1" lang="zh-TW" altLang="en-US" dirty="0"/>
          </a:p>
        </p:txBody>
      </p:sp>
    </p:spTree>
    <p:extLst>
      <p:ext uri="{BB962C8B-B14F-4D97-AF65-F5344CB8AC3E}">
        <p14:creationId xmlns:p14="http://schemas.microsoft.com/office/powerpoint/2010/main" val="3260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3815857" y="2967335"/>
            <a:ext cx="4560287" cy="923330"/>
          </a:xfrm>
          <a:prstGeom prst="rect">
            <a:avLst/>
          </a:prstGeom>
          <a:noFill/>
        </p:spPr>
        <p:txBody>
          <a:bodyPr wrap="none" rtlCol="0">
            <a:spAutoFit/>
          </a:bodyPr>
          <a:lstStyle/>
          <a:p>
            <a:pPr algn="ctr"/>
            <a:r>
              <a:rPr kumimoji="1" lang="en-US" altLang="zh-TW" sz="5400" dirty="0"/>
              <a:t>Trending Movie</a:t>
            </a:r>
            <a:endParaRPr kumimoji="1" lang="zh-TW" altLang="en-US" sz="5400" dirty="0"/>
          </a:p>
        </p:txBody>
      </p:sp>
      <p:sp>
        <p:nvSpPr>
          <p:cNvPr id="2" name="文字方塊 1">
            <a:extLst>
              <a:ext uri="{FF2B5EF4-FFF2-40B4-BE49-F238E27FC236}">
                <a16:creationId xmlns:a16="http://schemas.microsoft.com/office/drawing/2014/main" id="{749BC0E2-E8D0-7D4F-8496-AA91AB511BCD}"/>
              </a:ext>
            </a:extLst>
          </p:cNvPr>
          <p:cNvSpPr txBox="1"/>
          <p:nvPr/>
        </p:nvSpPr>
        <p:spPr>
          <a:xfrm>
            <a:off x="942976" y="2066270"/>
            <a:ext cx="2067554" cy="523220"/>
          </a:xfrm>
          <a:prstGeom prst="rect">
            <a:avLst/>
          </a:prstGeom>
          <a:noFill/>
        </p:spPr>
        <p:txBody>
          <a:bodyPr wrap="none" rtlCol="0">
            <a:spAutoFit/>
          </a:bodyPr>
          <a:lstStyle/>
          <a:p>
            <a:pPr algn="ctr"/>
            <a:r>
              <a:rPr kumimoji="1" lang="en-US" altLang="zh-TW" sz="2800" dirty="0">
                <a:solidFill>
                  <a:schemeClr val="accent1">
                    <a:lumMod val="60000"/>
                    <a:lumOff val="40000"/>
                  </a:schemeClr>
                </a:solidFill>
              </a:rPr>
              <a:t>Release Date</a:t>
            </a:r>
            <a:endParaRPr kumimoji="1" lang="zh-TW" altLang="en-US" sz="2800" dirty="0">
              <a:solidFill>
                <a:schemeClr val="accent1">
                  <a:lumMod val="60000"/>
                  <a:lumOff val="40000"/>
                </a:schemeClr>
              </a:solidFill>
            </a:endParaRPr>
          </a:p>
        </p:txBody>
      </p:sp>
      <p:sp>
        <p:nvSpPr>
          <p:cNvPr id="5" name="文字方塊 4">
            <a:extLst>
              <a:ext uri="{FF2B5EF4-FFF2-40B4-BE49-F238E27FC236}">
                <a16:creationId xmlns:a16="http://schemas.microsoft.com/office/drawing/2014/main" id="{C2EBF093-7041-7748-8487-A714EB2EEB51}"/>
              </a:ext>
            </a:extLst>
          </p:cNvPr>
          <p:cNvSpPr txBox="1"/>
          <p:nvPr/>
        </p:nvSpPr>
        <p:spPr>
          <a:xfrm>
            <a:off x="5575697" y="962680"/>
            <a:ext cx="1040606" cy="523220"/>
          </a:xfrm>
          <a:prstGeom prst="rect">
            <a:avLst/>
          </a:prstGeom>
          <a:noFill/>
        </p:spPr>
        <p:txBody>
          <a:bodyPr wrap="none" rtlCol="0">
            <a:spAutoFit/>
          </a:bodyPr>
          <a:lstStyle/>
          <a:p>
            <a:pPr algn="ctr"/>
            <a:r>
              <a:rPr kumimoji="1" lang="en-US" altLang="zh-TW" sz="2800" dirty="0">
                <a:solidFill>
                  <a:schemeClr val="accent2">
                    <a:lumMod val="60000"/>
                    <a:lumOff val="40000"/>
                  </a:schemeClr>
                </a:solidFill>
              </a:rPr>
              <a:t>Views</a:t>
            </a:r>
            <a:endParaRPr kumimoji="1" lang="zh-TW" altLang="en-US" sz="2800" dirty="0">
              <a:solidFill>
                <a:schemeClr val="accent2">
                  <a:lumMod val="60000"/>
                  <a:lumOff val="40000"/>
                </a:schemeClr>
              </a:solidFill>
            </a:endParaRPr>
          </a:p>
        </p:txBody>
      </p:sp>
      <p:sp>
        <p:nvSpPr>
          <p:cNvPr id="6" name="文字方塊 5">
            <a:extLst>
              <a:ext uri="{FF2B5EF4-FFF2-40B4-BE49-F238E27FC236}">
                <a16:creationId xmlns:a16="http://schemas.microsoft.com/office/drawing/2014/main" id="{C43C6A3E-E70D-1444-BDB9-25DCB4C2568A}"/>
              </a:ext>
            </a:extLst>
          </p:cNvPr>
          <p:cNvSpPr txBox="1"/>
          <p:nvPr/>
        </p:nvSpPr>
        <p:spPr>
          <a:xfrm>
            <a:off x="8991601" y="2066270"/>
            <a:ext cx="1673087" cy="523220"/>
          </a:xfrm>
          <a:prstGeom prst="rect">
            <a:avLst/>
          </a:prstGeom>
          <a:noFill/>
        </p:spPr>
        <p:txBody>
          <a:bodyPr wrap="none" rtlCol="0">
            <a:spAutoFit/>
          </a:bodyPr>
          <a:lstStyle/>
          <a:p>
            <a:pPr algn="ctr"/>
            <a:r>
              <a:rPr kumimoji="1" lang="en-US" altLang="zh-TW" sz="2800" dirty="0">
                <a:solidFill>
                  <a:schemeClr val="accent4">
                    <a:lumMod val="60000"/>
                    <a:lumOff val="40000"/>
                  </a:schemeClr>
                </a:solidFill>
              </a:rPr>
              <a:t>Popularity</a:t>
            </a:r>
            <a:endParaRPr kumimoji="1" lang="zh-TW" altLang="en-US" sz="2800" dirty="0">
              <a:solidFill>
                <a:schemeClr val="accent4">
                  <a:lumMod val="60000"/>
                  <a:lumOff val="40000"/>
                </a:schemeClr>
              </a:solidFill>
            </a:endParaRPr>
          </a:p>
        </p:txBody>
      </p:sp>
      <p:sp>
        <p:nvSpPr>
          <p:cNvPr id="7" name="文字方塊 6">
            <a:extLst>
              <a:ext uri="{FF2B5EF4-FFF2-40B4-BE49-F238E27FC236}">
                <a16:creationId xmlns:a16="http://schemas.microsoft.com/office/drawing/2014/main" id="{CD90C6AA-53F0-CE4D-B33D-21DBE47D3011}"/>
              </a:ext>
            </a:extLst>
          </p:cNvPr>
          <p:cNvSpPr txBox="1"/>
          <p:nvPr/>
        </p:nvSpPr>
        <p:spPr>
          <a:xfrm>
            <a:off x="3044030" y="4917696"/>
            <a:ext cx="1075999" cy="523220"/>
          </a:xfrm>
          <a:prstGeom prst="rect">
            <a:avLst/>
          </a:prstGeom>
          <a:noFill/>
        </p:spPr>
        <p:txBody>
          <a:bodyPr wrap="none" rtlCol="0">
            <a:spAutoFit/>
          </a:bodyPr>
          <a:lstStyle/>
          <a:p>
            <a:pPr algn="ctr"/>
            <a:r>
              <a:rPr kumimoji="1" lang="en-US" altLang="zh-TW" sz="2800" dirty="0">
                <a:solidFill>
                  <a:schemeClr val="accent6">
                    <a:lumMod val="60000"/>
                    <a:lumOff val="40000"/>
                  </a:schemeClr>
                </a:solidFill>
              </a:rPr>
              <a:t>Genre</a:t>
            </a:r>
            <a:endParaRPr kumimoji="1" lang="zh-TW" altLang="en-US" sz="2800" dirty="0">
              <a:solidFill>
                <a:schemeClr val="accent6">
                  <a:lumMod val="60000"/>
                  <a:lumOff val="40000"/>
                </a:schemeClr>
              </a:solidFill>
            </a:endParaRPr>
          </a:p>
        </p:txBody>
      </p:sp>
      <p:sp>
        <p:nvSpPr>
          <p:cNvPr id="8" name="文字方塊 7">
            <a:extLst>
              <a:ext uri="{FF2B5EF4-FFF2-40B4-BE49-F238E27FC236}">
                <a16:creationId xmlns:a16="http://schemas.microsoft.com/office/drawing/2014/main" id="{E4A43B9E-3265-E343-BFE7-472CFBB3B96B}"/>
              </a:ext>
            </a:extLst>
          </p:cNvPr>
          <p:cNvSpPr txBox="1"/>
          <p:nvPr/>
        </p:nvSpPr>
        <p:spPr>
          <a:xfrm>
            <a:off x="7461946" y="4917696"/>
            <a:ext cx="1372492" cy="523220"/>
          </a:xfrm>
          <a:prstGeom prst="rect">
            <a:avLst/>
          </a:prstGeom>
          <a:noFill/>
        </p:spPr>
        <p:txBody>
          <a:bodyPr wrap="none" rtlCol="0">
            <a:spAutoFit/>
          </a:bodyPr>
          <a:lstStyle/>
          <a:p>
            <a:pPr algn="ctr"/>
            <a:r>
              <a:rPr kumimoji="1" lang="en-US" altLang="zh-TW" sz="2800" dirty="0">
                <a:solidFill>
                  <a:srgbClr val="FF7E79"/>
                </a:solidFill>
              </a:rPr>
              <a:t>Sponsor</a:t>
            </a:r>
            <a:endParaRPr kumimoji="1" lang="zh-TW" altLang="en-US" sz="2800" dirty="0">
              <a:solidFill>
                <a:srgbClr val="FF7E79"/>
              </a:solidFill>
            </a:endParaRPr>
          </a:p>
        </p:txBody>
      </p:sp>
      <p:cxnSp>
        <p:nvCxnSpPr>
          <p:cNvPr id="9" name="直線接點 8">
            <a:extLst>
              <a:ext uri="{FF2B5EF4-FFF2-40B4-BE49-F238E27FC236}">
                <a16:creationId xmlns:a16="http://schemas.microsoft.com/office/drawing/2014/main" id="{07F12F0E-407F-1E4F-940D-596503029706}"/>
              </a:ext>
            </a:extLst>
          </p:cNvPr>
          <p:cNvCxnSpPr>
            <a:cxnSpLocks/>
          </p:cNvCxnSpPr>
          <p:nvPr/>
        </p:nvCxnSpPr>
        <p:spPr>
          <a:xfrm flipH="1" flipV="1">
            <a:off x="2571750" y="2589490"/>
            <a:ext cx="1244108" cy="482324"/>
          </a:xfrm>
          <a:prstGeom prst="line">
            <a:avLst/>
          </a:prstGeom>
          <a:ln w="762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D00A79CE-2FB6-7C40-9E75-C4110D07A92E}"/>
              </a:ext>
            </a:extLst>
          </p:cNvPr>
          <p:cNvCxnSpPr>
            <a:cxnSpLocks/>
            <a:stCxn id="4" idx="0"/>
            <a:endCxn id="5" idx="2"/>
          </p:cNvCxnSpPr>
          <p:nvPr/>
        </p:nvCxnSpPr>
        <p:spPr>
          <a:xfrm flipH="1" flipV="1">
            <a:off x="6096000" y="1485900"/>
            <a:ext cx="1" cy="1481435"/>
          </a:xfrm>
          <a:prstGeom prst="line">
            <a:avLst/>
          </a:prstGeom>
          <a:ln w="76200">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6DE7D46B-9798-B741-B0F4-47270CE23FF1}"/>
              </a:ext>
            </a:extLst>
          </p:cNvPr>
          <p:cNvCxnSpPr>
            <a:cxnSpLocks/>
          </p:cNvCxnSpPr>
          <p:nvPr/>
        </p:nvCxnSpPr>
        <p:spPr>
          <a:xfrm flipV="1">
            <a:off x="8148193" y="2589490"/>
            <a:ext cx="1033278" cy="482324"/>
          </a:xfrm>
          <a:prstGeom prst="line">
            <a:avLst/>
          </a:prstGeom>
          <a:ln w="7620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3D55CEF5-09FF-CB42-805F-1CC7C95FC0BD}"/>
              </a:ext>
            </a:extLst>
          </p:cNvPr>
          <p:cNvCxnSpPr>
            <a:cxnSpLocks/>
            <a:endCxn id="8" idx="0"/>
          </p:cNvCxnSpPr>
          <p:nvPr/>
        </p:nvCxnSpPr>
        <p:spPr>
          <a:xfrm>
            <a:off x="7859506" y="3890666"/>
            <a:ext cx="288686" cy="1027030"/>
          </a:xfrm>
          <a:prstGeom prst="line">
            <a:avLst/>
          </a:prstGeom>
          <a:ln w="76200">
            <a:solidFill>
              <a:srgbClr val="FF7E79"/>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82D3483D-E0CF-0D45-BC32-3052C058EBB6}"/>
              </a:ext>
            </a:extLst>
          </p:cNvPr>
          <p:cNvCxnSpPr>
            <a:cxnSpLocks/>
            <a:endCxn id="7" idx="0"/>
          </p:cNvCxnSpPr>
          <p:nvPr/>
        </p:nvCxnSpPr>
        <p:spPr>
          <a:xfrm flipH="1">
            <a:off x="3582030" y="3890665"/>
            <a:ext cx="575634" cy="1027031"/>
          </a:xfrm>
          <a:prstGeom prst="line">
            <a:avLst/>
          </a:prstGeom>
          <a:ln w="762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16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0" y="2967335"/>
            <a:ext cx="9897261" cy="923330"/>
          </a:xfrm>
          <a:prstGeom prst="rect">
            <a:avLst/>
          </a:prstGeom>
          <a:noFill/>
        </p:spPr>
        <p:txBody>
          <a:bodyPr wrap="none" rtlCol="0">
            <a:spAutoFit/>
          </a:bodyPr>
          <a:lstStyle/>
          <a:p>
            <a:pPr algn="ctr"/>
            <a:r>
              <a:rPr kumimoji="1" lang="en-US" altLang="zh-TW" sz="5400" dirty="0"/>
              <a:t>Personal Recommendation System</a:t>
            </a:r>
            <a:endParaRPr kumimoji="1" lang="zh-TW" altLang="en-US" sz="5400" dirty="0"/>
          </a:p>
        </p:txBody>
      </p:sp>
    </p:spTree>
    <p:extLst>
      <p:ext uri="{BB962C8B-B14F-4D97-AF65-F5344CB8AC3E}">
        <p14:creationId xmlns:p14="http://schemas.microsoft.com/office/powerpoint/2010/main" val="1443807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F7D862D-03C3-6D4F-8E19-DF477E67386C}"/>
              </a:ext>
            </a:extLst>
          </p:cNvPr>
          <p:cNvSpPr txBox="1"/>
          <p:nvPr/>
        </p:nvSpPr>
        <p:spPr>
          <a:xfrm>
            <a:off x="1064459" y="4596147"/>
            <a:ext cx="821059" cy="523220"/>
          </a:xfrm>
          <a:prstGeom prst="rect">
            <a:avLst/>
          </a:prstGeom>
          <a:noFill/>
        </p:spPr>
        <p:txBody>
          <a:bodyPr wrap="none" rtlCol="0">
            <a:spAutoFit/>
          </a:bodyPr>
          <a:lstStyle/>
          <a:p>
            <a:r>
              <a:rPr kumimoji="1" lang="en-US" altLang="zh-TW" sz="2800" dirty="0"/>
              <a:t>Title</a:t>
            </a:r>
            <a:endParaRPr kumimoji="1" lang="zh-TW" altLang="en-US" sz="2800" dirty="0"/>
          </a:p>
        </p:txBody>
      </p:sp>
      <p:sp>
        <p:nvSpPr>
          <p:cNvPr id="5" name="文字方塊 4">
            <a:extLst>
              <a:ext uri="{FF2B5EF4-FFF2-40B4-BE49-F238E27FC236}">
                <a16:creationId xmlns:a16="http://schemas.microsoft.com/office/drawing/2014/main" id="{F9F9E2F4-B744-F540-89A0-5AA944CD3984}"/>
              </a:ext>
            </a:extLst>
          </p:cNvPr>
          <p:cNvSpPr txBox="1"/>
          <p:nvPr/>
        </p:nvSpPr>
        <p:spPr>
          <a:xfrm>
            <a:off x="2949977" y="4596147"/>
            <a:ext cx="1076000" cy="523220"/>
          </a:xfrm>
          <a:prstGeom prst="rect">
            <a:avLst/>
          </a:prstGeom>
          <a:noFill/>
        </p:spPr>
        <p:txBody>
          <a:bodyPr wrap="none" rtlCol="0">
            <a:spAutoFit/>
          </a:bodyPr>
          <a:lstStyle/>
          <a:p>
            <a:r>
              <a:rPr kumimoji="1" lang="en-US" altLang="zh-TW" sz="2800" dirty="0"/>
              <a:t>Genre</a:t>
            </a:r>
            <a:endParaRPr kumimoji="1" lang="zh-TW" altLang="en-US" sz="2800" dirty="0"/>
          </a:p>
        </p:txBody>
      </p:sp>
      <p:sp>
        <p:nvSpPr>
          <p:cNvPr id="6" name="文字方塊 5">
            <a:extLst>
              <a:ext uri="{FF2B5EF4-FFF2-40B4-BE49-F238E27FC236}">
                <a16:creationId xmlns:a16="http://schemas.microsoft.com/office/drawing/2014/main" id="{40F9F4AD-3EE2-7C42-83E6-03F51DF75687}"/>
              </a:ext>
            </a:extLst>
          </p:cNvPr>
          <p:cNvSpPr txBox="1"/>
          <p:nvPr/>
        </p:nvSpPr>
        <p:spPr>
          <a:xfrm>
            <a:off x="5090436" y="4596147"/>
            <a:ext cx="976229" cy="523220"/>
          </a:xfrm>
          <a:prstGeom prst="rect">
            <a:avLst/>
          </a:prstGeom>
          <a:noFill/>
        </p:spPr>
        <p:txBody>
          <a:bodyPr wrap="none" rtlCol="0">
            <a:spAutoFit/>
          </a:bodyPr>
          <a:lstStyle/>
          <a:p>
            <a:r>
              <a:rPr kumimoji="1" lang="en-US" altLang="zh-TW" sz="2800" dirty="0"/>
              <a:t>Actor</a:t>
            </a:r>
            <a:endParaRPr kumimoji="1" lang="zh-TW" altLang="en-US" sz="2800" dirty="0"/>
          </a:p>
        </p:txBody>
      </p:sp>
      <p:sp>
        <p:nvSpPr>
          <p:cNvPr id="7" name="文字方塊 6">
            <a:extLst>
              <a:ext uri="{FF2B5EF4-FFF2-40B4-BE49-F238E27FC236}">
                <a16:creationId xmlns:a16="http://schemas.microsoft.com/office/drawing/2014/main" id="{370F77A7-87E0-2647-AFA6-FF430924A7FD}"/>
              </a:ext>
            </a:extLst>
          </p:cNvPr>
          <p:cNvSpPr txBox="1"/>
          <p:nvPr/>
        </p:nvSpPr>
        <p:spPr>
          <a:xfrm>
            <a:off x="7131124" y="4596147"/>
            <a:ext cx="1369029" cy="523220"/>
          </a:xfrm>
          <a:prstGeom prst="rect">
            <a:avLst/>
          </a:prstGeom>
          <a:noFill/>
        </p:spPr>
        <p:txBody>
          <a:bodyPr wrap="none" rtlCol="0">
            <a:spAutoFit/>
          </a:bodyPr>
          <a:lstStyle/>
          <a:p>
            <a:r>
              <a:rPr kumimoji="1" lang="en-US" altLang="zh-TW" sz="2800" dirty="0"/>
              <a:t>Director</a:t>
            </a:r>
            <a:endParaRPr kumimoji="1" lang="zh-TW" altLang="en-US" sz="2800" dirty="0"/>
          </a:p>
        </p:txBody>
      </p:sp>
      <p:sp>
        <p:nvSpPr>
          <p:cNvPr id="8" name="文字方塊 7">
            <a:extLst>
              <a:ext uri="{FF2B5EF4-FFF2-40B4-BE49-F238E27FC236}">
                <a16:creationId xmlns:a16="http://schemas.microsoft.com/office/drawing/2014/main" id="{D42CC2AC-76A8-C64B-A456-44DD81DEB051}"/>
              </a:ext>
            </a:extLst>
          </p:cNvPr>
          <p:cNvSpPr txBox="1"/>
          <p:nvPr/>
        </p:nvSpPr>
        <p:spPr>
          <a:xfrm>
            <a:off x="9564612" y="4610435"/>
            <a:ext cx="1562928" cy="523220"/>
          </a:xfrm>
          <a:prstGeom prst="rect">
            <a:avLst/>
          </a:prstGeom>
          <a:noFill/>
        </p:spPr>
        <p:txBody>
          <a:bodyPr wrap="none" rtlCol="0">
            <a:spAutoFit/>
          </a:bodyPr>
          <a:lstStyle/>
          <a:p>
            <a:r>
              <a:rPr kumimoji="1" lang="en-US" altLang="zh-TW" sz="2800" dirty="0"/>
              <a:t>Overview</a:t>
            </a:r>
            <a:endParaRPr kumimoji="1" lang="zh-TW" altLang="en-US" sz="2800" dirty="0"/>
          </a:p>
        </p:txBody>
      </p:sp>
      <p:sp>
        <p:nvSpPr>
          <p:cNvPr id="9" name="文字方塊 8">
            <a:extLst>
              <a:ext uri="{FF2B5EF4-FFF2-40B4-BE49-F238E27FC236}">
                <a16:creationId xmlns:a16="http://schemas.microsoft.com/office/drawing/2014/main" id="{B850C661-79A5-764D-906A-8C145A511A74}"/>
              </a:ext>
            </a:extLst>
          </p:cNvPr>
          <p:cNvSpPr txBox="1"/>
          <p:nvPr/>
        </p:nvSpPr>
        <p:spPr>
          <a:xfrm>
            <a:off x="2331572" y="2014539"/>
            <a:ext cx="7528857" cy="1200329"/>
          </a:xfrm>
          <a:prstGeom prst="rect">
            <a:avLst/>
          </a:prstGeom>
          <a:noFill/>
        </p:spPr>
        <p:txBody>
          <a:bodyPr wrap="none" rtlCol="0">
            <a:spAutoFit/>
          </a:bodyPr>
          <a:lstStyle/>
          <a:p>
            <a:pPr algn="ctr"/>
            <a:r>
              <a:rPr kumimoji="1" lang="en-US" altLang="zh-TW" sz="3600" dirty="0"/>
              <a:t>The Movie Database</a:t>
            </a:r>
          </a:p>
          <a:p>
            <a:pPr algn="ctr"/>
            <a:r>
              <a:rPr kumimoji="1" lang="en-US" altLang="zh-TW" sz="3600" dirty="0"/>
              <a:t>(</a:t>
            </a:r>
            <a:r>
              <a:rPr kumimoji="1" lang="en-US" altLang="zh-TW" sz="3600" dirty="0" err="1"/>
              <a:t>TMDb</a:t>
            </a:r>
            <a:r>
              <a:rPr kumimoji="1" lang="en-US" altLang="zh-TW" sz="3600" dirty="0"/>
              <a:t>, https://</a:t>
            </a:r>
            <a:r>
              <a:rPr kumimoji="1" lang="en-US" altLang="zh-TW" sz="3600" dirty="0" err="1"/>
              <a:t>www.themoviedb.org</a:t>
            </a:r>
            <a:r>
              <a:rPr kumimoji="1" lang="en-US" altLang="zh-TW" sz="3600" dirty="0"/>
              <a:t>/)</a:t>
            </a:r>
            <a:endParaRPr kumimoji="1" lang="zh-TW" altLang="en-US" sz="3600" dirty="0"/>
          </a:p>
        </p:txBody>
      </p:sp>
      <p:pic>
        <p:nvPicPr>
          <p:cNvPr id="10" name="圖片 9">
            <a:extLst>
              <a:ext uri="{FF2B5EF4-FFF2-40B4-BE49-F238E27FC236}">
                <a16:creationId xmlns:a16="http://schemas.microsoft.com/office/drawing/2014/main" id="{BDD2C6AF-6556-4044-B4DA-FA83E0C8F946}"/>
              </a:ext>
            </a:extLst>
          </p:cNvPr>
          <p:cNvPicPr>
            <a:picLocks noChangeAspect="1"/>
          </p:cNvPicPr>
          <p:nvPr/>
        </p:nvPicPr>
        <p:blipFill>
          <a:blip r:embed="rId3"/>
          <a:stretch>
            <a:fillRect/>
          </a:stretch>
        </p:blipFill>
        <p:spPr>
          <a:xfrm>
            <a:off x="5143500" y="1622426"/>
            <a:ext cx="1905000" cy="241300"/>
          </a:xfrm>
          <a:prstGeom prst="rect">
            <a:avLst/>
          </a:prstGeom>
        </p:spPr>
      </p:pic>
    </p:spTree>
    <p:extLst>
      <p:ext uri="{BB962C8B-B14F-4D97-AF65-F5344CB8AC3E}">
        <p14:creationId xmlns:p14="http://schemas.microsoft.com/office/powerpoint/2010/main" val="246611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981E0B1-9293-0F4E-BD5F-983416DA2AC9}"/>
              </a:ext>
            </a:extLst>
          </p:cNvPr>
          <p:cNvPicPr>
            <a:picLocks noChangeAspect="1"/>
          </p:cNvPicPr>
          <p:nvPr/>
        </p:nvPicPr>
        <p:blipFill>
          <a:blip r:embed="rId3"/>
          <a:stretch>
            <a:fillRect/>
          </a:stretch>
        </p:blipFill>
        <p:spPr>
          <a:xfrm>
            <a:off x="1690925" y="2000249"/>
            <a:ext cx="8810150" cy="4004614"/>
          </a:xfrm>
          <a:prstGeom prst="rect">
            <a:avLst/>
          </a:prstGeom>
        </p:spPr>
      </p:pic>
      <p:sp>
        <p:nvSpPr>
          <p:cNvPr id="8" name="文字方塊 7">
            <a:extLst>
              <a:ext uri="{FF2B5EF4-FFF2-40B4-BE49-F238E27FC236}">
                <a16:creationId xmlns:a16="http://schemas.microsoft.com/office/drawing/2014/main" id="{CF59368A-044D-4C4C-92B6-7C5FC9164665}"/>
              </a:ext>
            </a:extLst>
          </p:cNvPr>
          <p:cNvSpPr txBox="1"/>
          <p:nvPr/>
        </p:nvSpPr>
        <p:spPr>
          <a:xfrm>
            <a:off x="4841875" y="928688"/>
            <a:ext cx="2508251" cy="584775"/>
          </a:xfrm>
          <a:prstGeom prst="rect">
            <a:avLst/>
          </a:prstGeom>
          <a:noFill/>
        </p:spPr>
        <p:txBody>
          <a:bodyPr wrap="none" rtlCol="0">
            <a:spAutoFit/>
          </a:bodyPr>
          <a:lstStyle/>
          <a:p>
            <a:pPr algn="ctr"/>
            <a:r>
              <a:rPr kumimoji="1" lang="en-US" altLang="zh-TW" sz="3200" dirty="0"/>
              <a:t>Movie Genres</a:t>
            </a:r>
            <a:endParaRPr kumimoji="1" lang="zh-TW" altLang="en-US" sz="3200" dirty="0"/>
          </a:p>
        </p:txBody>
      </p:sp>
    </p:spTree>
    <p:extLst>
      <p:ext uri="{BB962C8B-B14F-4D97-AF65-F5344CB8AC3E}">
        <p14:creationId xmlns:p14="http://schemas.microsoft.com/office/powerpoint/2010/main" val="357312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4348218-BDCE-1041-987F-818BD1C6B8BB}"/>
              </a:ext>
            </a:extLst>
          </p:cNvPr>
          <p:cNvPicPr>
            <a:picLocks noChangeAspect="1"/>
          </p:cNvPicPr>
          <p:nvPr/>
        </p:nvPicPr>
        <p:blipFill>
          <a:blip r:embed="rId3"/>
          <a:stretch>
            <a:fillRect/>
          </a:stretch>
        </p:blipFill>
        <p:spPr>
          <a:xfrm>
            <a:off x="2252703" y="2185987"/>
            <a:ext cx="7686597" cy="3937365"/>
          </a:xfrm>
          <a:prstGeom prst="rect">
            <a:avLst/>
          </a:prstGeom>
        </p:spPr>
      </p:pic>
      <p:sp>
        <p:nvSpPr>
          <p:cNvPr id="4" name="文字方塊 3">
            <a:extLst>
              <a:ext uri="{FF2B5EF4-FFF2-40B4-BE49-F238E27FC236}">
                <a16:creationId xmlns:a16="http://schemas.microsoft.com/office/drawing/2014/main" id="{EE2E6153-52E2-D449-B32F-0AFD93706013}"/>
              </a:ext>
            </a:extLst>
          </p:cNvPr>
          <p:cNvSpPr txBox="1"/>
          <p:nvPr/>
        </p:nvSpPr>
        <p:spPr>
          <a:xfrm>
            <a:off x="4625311" y="928688"/>
            <a:ext cx="2941383" cy="584775"/>
          </a:xfrm>
          <a:prstGeom prst="rect">
            <a:avLst/>
          </a:prstGeom>
          <a:noFill/>
        </p:spPr>
        <p:txBody>
          <a:bodyPr wrap="none" rtlCol="0">
            <a:spAutoFit/>
          </a:bodyPr>
          <a:lstStyle/>
          <a:p>
            <a:pPr algn="ctr"/>
            <a:r>
              <a:rPr kumimoji="1" lang="en-US" altLang="zh-TW" sz="3200" dirty="0"/>
              <a:t>Movie Keywords</a:t>
            </a:r>
            <a:endParaRPr kumimoji="1" lang="zh-TW" altLang="en-US" sz="3200" dirty="0"/>
          </a:p>
        </p:txBody>
      </p:sp>
    </p:spTree>
    <p:extLst>
      <p:ext uri="{BB962C8B-B14F-4D97-AF65-F5344CB8AC3E}">
        <p14:creationId xmlns:p14="http://schemas.microsoft.com/office/powerpoint/2010/main" val="342847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F545F67-D252-F244-AAEF-63A6A7071294}"/>
              </a:ext>
            </a:extLst>
          </p:cNvPr>
          <p:cNvSpPr txBox="1"/>
          <p:nvPr/>
        </p:nvSpPr>
        <p:spPr>
          <a:xfrm>
            <a:off x="2506173" y="2967335"/>
            <a:ext cx="7179658" cy="923330"/>
          </a:xfrm>
          <a:prstGeom prst="rect">
            <a:avLst/>
          </a:prstGeom>
          <a:noFill/>
        </p:spPr>
        <p:txBody>
          <a:bodyPr wrap="none" rtlCol="0">
            <a:spAutoFit/>
          </a:bodyPr>
          <a:lstStyle/>
          <a:p>
            <a:pPr algn="ctr"/>
            <a:r>
              <a:rPr kumimoji="1" lang="en-US" altLang="zh-TW" sz="5400" dirty="0"/>
              <a:t>1. Recommend by Rating</a:t>
            </a:r>
            <a:endParaRPr kumimoji="1" lang="zh-TW" altLang="en-US" sz="5400" dirty="0"/>
          </a:p>
        </p:txBody>
      </p:sp>
    </p:spTree>
    <p:extLst>
      <p:ext uri="{BB962C8B-B14F-4D97-AF65-F5344CB8AC3E}">
        <p14:creationId xmlns:p14="http://schemas.microsoft.com/office/powerpoint/2010/main" val="350910436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3445</TotalTime>
  <Words>2453</Words>
  <Application>Microsoft Macintosh PowerPoint</Application>
  <PresentationFormat>寬螢幕</PresentationFormat>
  <Paragraphs>528</Paragraphs>
  <Slides>36</Slides>
  <Notes>32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36</vt:i4>
      </vt:variant>
    </vt:vector>
  </HeadingPairs>
  <TitlesOfParts>
    <vt:vector size="44" baseType="lpstr">
      <vt:lpstr>新細明體</vt:lpstr>
      <vt:lpstr>等线</vt:lpstr>
      <vt:lpstr>Arial</vt:lpstr>
      <vt:lpstr>Calibri</vt:lpstr>
      <vt:lpstr>Calibri Light</vt:lpstr>
      <vt:lpstr>Cambria Math</vt:lpstr>
      <vt:lpstr>Menlo</vt:lpstr>
      <vt:lpstr>Office 佈景主題</vt:lpstr>
      <vt:lpstr>Movie Recommendation System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Q&amp;A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WangBenjamin</dc:creator>
  <cp:lastModifiedBy>WangBenjamin</cp:lastModifiedBy>
  <cp:revision>43</cp:revision>
  <dcterms:created xsi:type="dcterms:W3CDTF">2022-08-15T07:19:43Z</dcterms:created>
  <dcterms:modified xsi:type="dcterms:W3CDTF">2022-08-18T00:03:20Z</dcterms:modified>
</cp:coreProperties>
</file>